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4" r:id="rId8"/>
    <p:sldId id="262" r:id="rId9"/>
    <p:sldId id="263" r:id="rId10"/>
    <p:sldId id="264" r:id="rId11"/>
    <p:sldId id="265" r:id="rId12"/>
    <p:sldId id="266" r:id="rId13"/>
    <p:sldId id="267" r:id="rId14"/>
    <p:sldId id="268" r:id="rId15"/>
    <p:sldId id="269" r:id="rId16"/>
    <p:sldId id="271" r:id="rId17"/>
    <p:sldId id="276" r:id="rId18"/>
    <p:sldId id="277" r:id="rId19"/>
    <p:sldId id="272" r:id="rId20"/>
    <p:sldId id="270" r:id="rId21"/>
    <p:sldId id="273" r:id="rId22"/>
    <p:sldId id="275"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36E8-B176-415D-9999-4E841E86B7D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1072A4FB-C763-474D-A51D-88A000CE441E}">
      <dgm:prSet phldrT="[Текст]"/>
      <dgm:spPr/>
      <dgm:t>
        <a:bodyPr/>
        <a:lstStyle/>
        <a:p>
          <a:endParaRPr lang="ru-RU"/>
        </a:p>
      </dgm:t>
    </dgm:pt>
    <dgm:pt modelId="{29777122-9BDB-45C6-8F8A-122816C46977}" type="parTrans" cxnId="{A566CDED-2F9A-41DC-B0E3-77EADE2DCC96}">
      <dgm:prSet/>
      <dgm:spPr/>
      <dgm:t>
        <a:bodyPr/>
        <a:lstStyle/>
        <a:p>
          <a:endParaRPr lang="ru-RU"/>
        </a:p>
      </dgm:t>
    </dgm:pt>
    <dgm:pt modelId="{8DC05788-5C9F-4E7C-9EB5-05365A4C27C8}" type="sibTrans" cxnId="{A566CDED-2F9A-41DC-B0E3-77EADE2DCC96}">
      <dgm:prSet/>
      <dgm:spPr/>
      <dgm:t>
        <a:bodyPr/>
        <a:lstStyle/>
        <a:p>
          <a:endParaRPr lang="ru-RU"/>
        </a:p>
      </dgm:t>
    </dgm:pt>
    <dgm:pt modelId="{BFBA09EC-72BF-4252-8B7B-1DD6F6F8BC8B}" type="asst">
      <dgm:prSet phldrT="[Текст]"/>
      <dgm:spPr/>
      <dgm:t>
        <a:bodyPr/>
        <a:lstStyle/>
        <a:p>
          <a:endParaRPr lang="ru-RU"/>
        </a:p>
      </dgm:t>
    </dgm:pt>
    <dgm:pt modelId="{FF767663-7D14-4DAD-9752-B3761B336CAE}" type="parTrans" cxnId="{1D94932C-4E9B-4759-B053-C2E303C0E96E}">
      <dgm:prSet/>
      <dgm:spPr/>
      <dgm:t>
        <a:bodyPr/>
        <a:lstStyle/>
        <a:p>
          <a:endParaRPr lang="ru-RU"/>
        </a:p>
      </dgm:t>
    </dgm:pt>
    <dgm:pt modelId="{7F31C9CF-B0BD-4FDB-BB86-E13C3CF9C3A8}" type="sibTrans" cxnId="{1D94932C-4E9B-4759-B053-C2E303C0E96E}">
      <dgm:prSet/>
      <dgm:spPr/>
      <dgm:t>
        <a:bodyPr/>
        <a:lstStyle/>
        <a:p>
          <a:endParaRPr lang="ru-RU"/>
        </a:p>
      </dgm:t>
    </dgm:pt>
    <dgm:pt modelId="{F90291D2-EE6B-4302-8C6A-0166A3C4EC83}">
      <dgm:prSet phldrT="[Текст]"/>
      <dgm:spPr/>
      <dgm:t>
        <a:bodyPr/>
        <a:lstStyle/>
        <a:p>
          <a:endParaRPr lang="ru-RU"/>
        </a:p>
      </dgm:t>
    </dgm:pt>
    <dgm:pt modelId="{740355E1-4D35-44C2-8F1D-9CF56DF8DB4A}" type="parTrans" cxnId="{834DA607-01E8-4A4B-8F39-F0B6597FC98C}">
      <dgm:prSet/>
      <dgm:spPr/>
      <dgm:t>
        <a:bodyPr/>
        <a:lstStyle/>
        <a:p>
          <a:endParaRPr lang="ru-RU"/>
        </a:p>
      </dgm:t>
    </dgm:pt>
    <dgm:pt modelId="{ED87C36A-8856-4A77-B894-319A6AEB1EDE}" type="sibTrans" cxnId="{834DA607-01E8-4A4B-8F39-F0B6597FC98C}">
      <dgm:prSet/>
      <dgm:spPr/>
      <dgm:t>
        <a:bodyPr/>
        <a:lstStyle/>
        <a:p>
          <a:endParaRPr lang="ru-RU"/>
        </a:p>
      </dgm:t>
    </dgm:pt>
    <dgm:pt modelId="{9148A595-0478-42F9-BAE4-88ED91F05A8D}">
      <dgm:prSet phldrT="[Текст]"/>
      <dgm:spPr/>
      <dgm:t>
        <a:bodyPr/>
        <a:lstStyle/>
        <a:p>
          <a:endParaRPr lang="ru-RU"/>
        </a:p>
      </dgm:t>
    </dgm:pt>
    <dgm:pt modelId="{AB00E3A1-F830-40BD-9D86-3D5D8AC58301}" type="parTrans" cxnId="{486E7DCA-96FD-4658-91EF-E0A928BA2E1F}">
      <dgm:prSet/>
      <dgm:spPr/>
      <dgm:t>
        <a:bodyPr/>
        <a:lstStyle/>
        <a:p>
          <a:endParaRPr lang="ru-RU"/>
        </a:p>
      </dgm:t>
    </dgm:pt>
    <dgm:pt modelId="{2314F87A-B297-448B-877E-87DFC1947CBA}" type="sibTrans" cxnId="{486E7DCA-96FD-4658-91EF-E0A928BA2E1F}">
      <dgm:prSet/>
      <dgm:spPr/>
      <dgm:t>
        <a:bodyPr/>
        <a:lstStyle/>
        <a:p>
          <a:endParaRPr lang="ru-RU"/>
        </a:p>
      </dgm:t>
    </dgm:pt>
    <dgm:pt modelId="{0F8B1DC5-C6F0-43FF-8F39-E191012DCEEC}">
      <dgm:prSet phldrT="[Текст]"/>
      <dgm:spPr/>
      <dgm:t>
        <a:bodyPr/>
        <a:lstStyle/>
        <a:p>
          <a:endParaRPr lang="ru-RU"/>
        </a:p>
      </dgm:t>
    </dgm:pt>
    <dgm:pt modelId="{FE003646-7021-49B2-A7E2-5780C255E221}" type="parTrans" cxnId="{9563DC22-339E-446E-9830-8947EEA764CD}">
      <dgm:prSet/>
      <dgm:spPr/>
      <dgm:t>
        <a:bodyPr/>
        <a:lstStyle/>
        <a:p>
          <a:endParaRPr lang="ru-RU"/>
        </a:p>
      </dgm:t>
    </dgm:pt>
    <dgm:pt modelId="{6A75A8F3-38E1-494D-9AAF-9BE25C9AEC83}" type="sibTrans" cxnId="{9563DC22-339E-446E-9830-8947EEA764CD}">
      <dgm:prSet/>
      <dgm:spPr/>
      <dgm:t>
        <a:bodyPr/>
        <a:lstStyle/>
        <a:p>
          <a:endParaRPr lang="ru-RU"/>
        </a:p>
      </dgm:t>
    </dgm:pt>
    <dgm:pt modelId="{D7B5F40D-D460-47ED-9E1A-97275E5DD457}" type="pres">
      <dgm:prSet presAssocID="{B4C336E8-B176-415D-9999-4E841E86B7D7}" presName="hierChild1" presStyleCnt="0">
        <dgm:presLayoutVars>
          <dgm:orgChart val="1"/>
          <dgm:chPref val="1"/>
          <dgm:dir/>
          <dgm:animOne val="branch"/>
          <dgm:animLvl val="lvl"/>
          <dgm:resizeHandles/>
        </dgm:presLayoutVars>
      </dgm:prSet>
      <dgm:spPr/>
      <dgm:t>
        <a:bodyPr/>
        <a:lstStyle/>
        <a:p>
          <a:endParaRPr lang="ru-RU"/>
        </a:p>
      </dgm:t>
    </dgm:pt>
    <dgm:pt modelId="{C438065E-E906-48A1-99E1-5A785A20AC09}" type="pres">
      <dgm:prSet presAssocID="{1072A4FB-C763-474D-A51D-88A000CE441E}" presName="hierRoot1" presStyleCnt="0">
        <dgm:presLayoutVars>
          <dgm:hierBranch val="init"/>
        </dgm:presLayoutVars>
      </dgm:prSet>
      <dgm:spPr/>
    </dgm:pt>
    <dgm:pt modelId="{51CAA150-51F7-44D2-853F-3768D31A9280}" type="pres">
      <dgm:prSet presAssocID="{1072A4FB-C763-474D-A51D-88A000CE441E}" presName="rootComposite1" presStyleCnt="0"/>
      <dgm:spPr/>
    </dgm:pt>
    <dgm:pt modelId="{B3DDF5C6-3E65-4E71-9362-D366A566EFEA}" type="pres">
      <dgm:prSet presAssocID="{1072A4FB-C763-474D-A51D-88A000CE441E}" presName="rootText1" presStyleLbl="node0" presStyleIdx="0" presStyleCnt="1">
        <dgm:presLayoutVars>
          <dgm:chPref val="3"/>
        </dgm:presLayoutVars>
      </dgm:prSet>
      <dgm:spPr/>
      <dgm:t>
        <a:bodyPr/>
        <a:lstStyle/>
        <a:p>
          <a:endParaRPr lang="ru-RU"/>
        </a:p>
      </dgm:t>
    </dgm:pt>
    <dgm:pt modelId="{42E33A2D-DC84-41AE-A828-D87484C98DAB}" type="pres">
      <dgm:prSet presAssocID="{1072A4FB-C763-474D-A51D-88A000CE441E}" presName="rootConnector1" presStyleLbl="node1" presStyleIdx="0" presStyleCnt="0"/>
      <dgm:spPr/>
      <dgm:t>
        <a:bodyPr/>
        <a:lstStyle/>
        <a:p>
          <a:endParaRPr lang="ru-RU"/>
        </a:p>
      </dgm:t>
    </dgm:pt>
    <dgm:pt modelId="{F7CB5EFE-91BF-4F7B-AC64-79B9F26E1B67}" type="pres">
      <dgm:prSet presAssocID="{1072A4FB-C763-474D-A51D-88A000CE441E}" presName="hierChild2" presStyleCnt="0"/>
      <dgm:spPr/>
    </dgm:pt>
    <dgm:pt modelId="{20A2F188-22FC-4B5E-96B2-90C1AB53BEE5}" type="pres">
      <dgm:prSet presAssocID="{740355E1-4D35-44C2-8F1D-9CF56DF8DB4A}" presName="Name37" presStyleLbl="parChTrans1D2" presStyleIdx="0" presStyleCnt="4"/>
      <dgm:spPr/>
      <dgm:t>
        <a:bodyPr/>
        <a:lstStyle/>
        <a:p>
          <a:endParaRPr lang="ru-RU"/>
        </a:p>
      </dgm:t>
    </dgm:pt>
    <dgm:pt modelId="{6AE3B737-45D9-45CD-ADAB-90177BF10CD5}" type="pres">
      <dgm:prSet presAssocID="{F90291D2-EE6B-4302-8C6A-0166A3C4EC83}" presName="hierRoot2" presStyleCnt="0">
        <dgm:presLayoutVars>
          <dgm:hierBranch val="init"/>
        </dgm:presLayoutVars>
      </dgm:prSet>
      <dgm:spPr/>
    </dgm:pt>
    <dgm:pt modelId="{B6E738C7-0716-4ECF-8392-20C8185D5055}" type="pres">
      <dgm:prSet presAssocID="{F90291D2-EE6B-4302-8C6A-0166A3C4EC83}" presName="rootComposite" presStyleCnt="0"/>
      <dgm:spPr/>
    </dgm:pt>
    <dgm:pt modelId="{A179F8E1-ED6C-4059-8AF5-041702B70786}" type="pres">
      <dgm:prSet presAssocID="{F90291D2-EE6B-4302-8C6A-0166A3C4EC83}" presName="rootText" presStyleLbl="node2" presStyleIdx="0" presStyleCnt="3">
        <dgm:presLayoutVars>
          <dgm:chPref val="3"/>
        </dgm:presLayoutVars>
      </dgm:prSet>
      <dgm:spPr/>
      <dgm:t>
        <a:bodyPr/>
        <a:lstStyle/>
        <a:p>
          <a:endParaRPr lang="ru-RU"/>
        </a:p>
      </dgm:t>
    </dgm:pt>
    <dgm:pt modelId="{13D677F5-0F36-492F-AE30-4630FE244D27}" type="pres">
      <dgm:prSet presAssocID="{F90291D2-EE6B-4302-8C6A-0166A3C4EC83}" presName="rootConnector" presStyleLbl="node2" presStyleIdx="0" presStyleCnt="3"/>
      <dgm:spPr/>
      <dgm:t>
        <a:bodyPr/>
        <a:lstStyle/>
        <a:p>
          <a:endParaRPr lang="ru-RU"/>
        </a:p>
      </dgm:t>
    </dgm:pt>
    <dgm:pt modelId="{B67B955C-CC6F-4E4D-BA09-DAA81F1602E7}" type="pres">
      <dgm:prSet presAssocID="{F90291D2-EE6B-4302-8C6A-0166A3C4EC83}" presName="hierChild4" presStyleCnt="0"/>
      <dgm:spPr/>
    </dgm:pt>
    <dgm:pt modelId="{DF7FD21E-8E92-48F2-82D0-E78F1E847F3C}" type="pres">
      <dgm:prSet presAssocID="{F90291D2-EE6B-4302-8C6A-0166A3C4EC83}" presName="hierChild5" presStyleCnt="0"/>
      <dgm:spPr/>
    </dgm:pt>
    <dgm:pt modelId="{278D811D-06BA-4F8B-B82C-FB6776992091}" type="pres">
      <dgm:prSet presAssocID="{AB00E3A1-F830-40BD-9D86-3D5D8AC58301}" presName="Name37" presStyleLbl="parChTrans1D2" presStyleIdx="1" presStyleCnt="4"/>
      <dgm:spPr/>
      <dgm:t>
        <a:bodyPr/>
        <a:lstStyle/>
        <a:p>
          <a:endParaRPr lang="ru-RU"/>
        </a:p>
      </dgm:t>
    </dgm:pt>
    <dgm:pt modelId="{02A36861-6137-44C9-B952-40FD75ACE5DA}" type="pres">
      <dgm:prSet presAssocID="{9148A595-0478-42F9-BAE4-88ED91F05A8D}" presName="hierRoot2" presStyleCnt="0">
        <dgm:presLayoutVars>
          <dgm:hierBranch val="init"/>
        </dgm:presLayoutVars>
      </dgm:prSet>
      <dgm:spPr/>
    </dgm:pt>
    <dgm:pt modelId="{F61D584C-D0CD-44D0-B0B6-7E285B3223B9}" type="pres">
      <dgm:prSet presAssocID="{9148A595-0478-42F9-BAE4-88ED91F05A8D}" presName="rootComposite" presStyleCnt="0"/>
      <dgm:spPr/>
    </dgm:pt>
    <dgm:pt modelId="{95680028-696E-4E01-8296-0A99B678D9D0}" type="pres">
      <dgm:prSet presAssocID="{9148A595-0478-42F9-BAE4-88ED91F05A8D}" presName="rootText" presStyleLbl="node2" presStyleIdx="1" presStyleCnt="3">
        <dgm:presLayoutVars>
          <dgm:chPref val="3"/>
        </dgm:presLayoutVars>
      </dgm:prSet>
      <dgm:spPr/>
      <dgm:t>
        <a:bodyPr/>
        <a:lstStyle/>
        <a:p>
          <a:endParaRPr lang="ru-RU"/>
        </a:p>
      </dgm:t>
    </dgm:pt>
    <dgm:pt modelId="{31955F77-CB25-4307-BE44-00B84579D00E}" type="pres">
      <dgm:prSet presAssocID="{9148A595-0478-42F9-BAE4-88ED91F05A8D}" presName="rootConnector" presStyleLbl="node2" presStyleIdx="1" presStyleCnt="3"/>
      <dgm:spPr/>
      <dgm:t>
        <a:bodyPr/>
        <a:lstStyle/>
        <a:p>
          <a:endParaRPr lang="ru-RU"/>
        </a:p>
      </dgm:t>
    </dgm:pt>
    <dgm:pt modelId="{793B8FBE-55F8-4C6D-B3D3-0254BEA4845B}" type="pres">
      <dgm:prSet presAssocID="{9148A595-0478-42F9-BAE4-88ED91F05A8D}" presName="hierChild4" presStyleCnt="0"/>
      <dgm:spPr/>
    </dgm:pt>
    <dgm:pt modelId="{04D0547D-073B-4FAD-B9F7-D87C031F66A1}" type="pres">
      <dgm:prSet presAssocID="{9148A595-0478-42F9-BAE4-88ED91F05A8D}" presName="hierChild5" presStyleCnt="0"/>
      <dgm:spPr/>
    </dgm:pt>
    <dgm:pt modelId="{02339FA3-6BE7-40E1-9BED-8420D083E318}" type="pres">
      <dgm:prSet presAssocID="{FE003646-7021-49B2-A7E2-5780C255E221}" presName="Name37" presStyleLbl="parChTrans1D2" presStyleIdx="2" presStyleCnt="4"/>
      <dgm:spPr/>
      <dgm:t>
        <a:bodyPr/>
        <a:lstStyle/>
        <a:p>
          <a:endParaRPr lang="ru-RU"/>
        </a:p>
      </dgm:t>
    </dgm:pt>
    <dgm:pt modelId="{D35484D6-B1BA-4CD2-9A6D-161690B7B4BF}" type="pres">
      <dgm:prSet presAssocID="{0F8B1DC5-C6F0-43FF-8F39-E191012DCEEC}" presName="hierRoot2" presStyleCnt="0">
        <dgm:presLayoutVars>
          <dgm:hierBranch val="init"/>
        </dgm:presLayoutVars>
      </dgm:prSet>
      <dgm:spPr/>
    </dgm:pt>
    <dgm:pt modelId="{DAA04DAA-FA41-4F44-A797-0164108F0945}" type="pres">
      <dgm:prSet presAssocID="{0F8B1DC5-C6F0-43FF-8F39-E191012DCEEC}" presName="rootComposite" presStyleCnt="0"/>
      <dgm:spPr/>
    </dgm:pt>
    <dgm:pt modelId="{8D7C6510-68FE-4917-82C8-6DFC9F629FB9}" type="pres">
      <dgm:prSet presAssocID="{0F8B1DC5-C6F0-43FF-8F39-E191012DCEEC}" presName="rootText" presStyleLbl="node2" presStyleIdx="2" presStyleCnt="3">
        <dgm:presLayoutVars>
          <dgm:chPref val="3"/>
        </dgm:presLayoutVars>
      </dgm:prSet>
      <dgm:spPr/>
      <dgm:t>
        <a:bodyPr/>
        <a:lstStyle/>
        <a:p>
          <a:endParaRPr lang="ru-RU"/>
        </a:p>
      </dgm:t>
    </dgm:pt>
    <dgm:pt modelId="{3476977C-3E95-489B-B739-C93E2309011F}" type="pres">
      <dgm:prSet presAssocID="{0F8B1DC5-C6F0-43FF-8F39-E191012DCEEC}" presName="rootConnector" presStyleLbl="node2" presStyleIdx="2" presStyleCnt="3"/>
      <dgm:spPr/>
      <dgm:t>
        <a:bodyPr/>
        <a:lstStyle/>
        <a:p>
          <a:endParaRPr lang="ru-RU"/>
        </a:p>
      </dgm:t>
    </dgm:pt>
    <dgm:pt modelId="{0B18DC9E-A7FE-48D2-8DAE-A0AC9F6DBE66}" type="pres">
      <dgm:prSet presAssocID="{0F8B1DC5-C6F0-43FF-8F39-E191012DCEEC}" presName="hierChild4" presStyleCnt="0"/>
      <dgm:spPr/>
    </dgm:pt>
    <dgm:pt modelId="{8B612DA6-5B10-4068-A8EF-D3FED9BF5AE8}" type="pres">
      <dgm:prSet presAssocID="{0F8B1DC5-C6F0-43FF-8F39-E191012DCEEC}" presName="hierChild5" presStyleCnt="0"/>
      <dgm:spPr/>
    </dgm:pt>
    <dgm:pt modelId="{6DC3D2A0-A6D9-42BD-BE78-D23BC94E2F80}" type="pres">
      <dgm:prSet presAssocID="{1072A4FB-C763-474D-A51D-88A000CE441E}" presName="hierChild3" presStyleCnt="0"/>
      <dgm:spPr/>
    </dgm:pt>
    <dgm:pt modelId="{E4D2E9FD-FFD7-41D9-9349-A3104D76EB70}" type="pres">
      <dgm:prSet presAssocID="{FF767663-7D14-4DAD-9752-B3761B336CAE}" presName="Name111" presStyleLbl="parChTrans1D2" presStyleIdx="3" presStyleCnt="4"/>
      <dgm:spPr/>
      <dgm:t>
        <a:bodyPr/>
        <a:lstStyle/>
        <a:p>
          <a:endParaRPr lang="ru-RU"/>
        </a:p>
      </dgm:t>
    </dgm:pt>
    <dgm:pt modelId="{CDA48C5A-047A-4BC1-92DD-56C11DDCF8DD}" type="pres">
      <dgm:prSet presAssocID="{BFBA09EC-72BF-4252-8B7B-1DD6F6F8BC8B}" presName="hierRoot3" presStyleCnt="0">
        <dgm:presLayoutVars>
          <dgm:hierBranch val="init"/>
        </dgm:presLayoutVars>
      </dgm:prSet>
      <dgm:spPr/>
    </dgm:pt>
    <dgm:pt modelId="{818A1D79-DBEB-4372-8A0F-C8F1B9E1CA69}" type="pres">
      <dgm:prSet presAssocID="{BFBA09EC-72BF-4252-8B7B-1DD6F6F8BC8B}" presName="rootComposite3" presStyleCnt="0"/>
      <dgm:spPr/>
    </dgm:pt>
    <dgm:pt modelId="{4F2FEE1B-72EA-4E4D-9F75-2A48E7BE1D5C}" type="pres">
      <dgm:prSet presAssocID="{BFBA09EC-72BF-4252-8B7B-1DD6F6F8BC8B}" presName="rootText3" presStyleLbl="asst1" presStyleIdx="0" presStyleCnt="1">
        <dgm:presLayoutVars>
          <dgm:chPref val="3"/>
        </dgm:presLayoutVars>
      </dgm:prSet>
      <dgm:spPr/>
      <dgm:t>
        <a:bodyPr/>
        <a:lstStyle/>
        <a:p>
          <a:endParaRPr lang="ru-RU"/>
        </a:p>
      </dgm:t>
    </dgm:pt>
    <dgm:pt modelId="{8A579DDB-4AF9-4057-ABE4-04D20C9A6D79}" type="pres">
      <dgm:prSet presAssocID="{BFBA09EC-72BF-4252-8B7B-1DD6F6F8BC8B}" presName="rootConnector3" presStyleLbl="asst1" presStyleIdx="0" presStyleCnt="1"/>
      <dgm:spPr/>
      <dgm:t>
        <a:bodyPr/>
        <a:lstStyle/>
        <a:p>
          <a:endParaRPr lang="ru-RU"/>
        </a:p>
      </dgm:t>
    </dgm:pt>
    <dgm:pt modelId="{A2D4D07F-4535-4DA0-8FB3-191D944548B8}" type="pres">
      <dgm:prSet presAssocID="{BFBA09EC-72BF-4252-8B7B-1DD6F6F8BC8B}" presName="hierChild6" presStyleCnt="0"/>
      <dgm:spPr/>
    </dgm:pt>
    <dgm:pt modelId="{2BBCB3EB-1991-44DF-8090-6472835F9909}" type="pres">
      <dgm:prSet presAssocID="{BFBA09EC-72BF-4252-8B7B-1DD6F6F8BC8B}" presName="hierChild7" presStyleCnt="0"/>
      <dgm:spPr/>
    </dgm:pt>
  </dgm:ptLst>
  <dgm:cxnLst>
    <dgm:cxn modelId="{834DA607-01E8-4A4B-8F39-F0B6597FC98C}" srcId="{1072A4FB-C763-474D-A51D-88A000CE441E}" destId="{F90291D2-EE6B-4302-8C6A-0166A3C4EC83}" srcOrd="1" destOrd="0" parTransId="{740355E1-4D35-44C2-8F1D-9CF56DF8DB4A}" sibTransId="{ED87C36A-8856-4A77-B894-319A6AEB1EDE}"/>
    <dgm:cxn modelId="{1D94932C-4E9B-4759-B053-C2E303C0E96E}" srcId="{1072A4FB-C763-474D-A51D-88A000CE441E}" destId="{BFBA09EC-72BF-4252-8B7B-1DD6F6F8BC8B}" srcOrd="0" destOrd="0" parTransId="{FF767663-7D14-4DAD-9752-B3761B336CAE}" sibTransId="{7F31C9CF-B0BD-4FDB-BB86-E13C3CF9C3A8}"/>
    <dgm:cxn modelId="{486E7DCA-96FD-4658-91EF-E0A928BA2E1F}" srcId="{1072A4FB-C763-474D-A51D-88A000CE441E}" destId="{9148A595-0478-42F9-BAE4-88ED91F05A8D}" srcOrd="2" destOrd="0" parTransId="{AB00E3A1-F830-40BD-9D86-3D5D8AC58301}" sibTransId="{2314F87A-B297-448B-877E-87DFC1947CBA}"/>
    <dgm:cxn modelId="{EEEEC22F-85D6-4023-A569-D748ECD22505}" type="presOf" srcId="{F90291D2-EE6B-4302-8C6A-0166A3C4EC83}" destId="{A179F8E1-ED6C-4059-8AF5-041702B70786}" srcOrd="0" destOrd="0" presId="urn:microsoft.com/office/officeart/2005/8/layout/orgChart1"/>
    <dgm:cxn modelId="{566590A5-870A-4173-BD98-26B812B2922F}" type="presOf" srcId="{1072A4FB-C763-474D-A51D-88A000CE441E}" destId="{42E33A2D-DC84-41AE-A828-D87484C98DAB}" srcOrd="1" destOrd="0" presId="urn:microsoft.com/office/officeart/2005/8/layout/orgChart1"/>
    <dgm:cxn modelId="{250BD177-08EB-43AF-ADD2-81CF8D5AB71C}" type="presOf" srcId="{BFBA09EC-72BF-4252-8B7B-1DD6F6F8BC8B}" destId="{8A579DDB-4AF9-4057-ABE4-04D20C9A6D79}" srcOrd="1" destOrd="0" presId="urn:microsoft.com/office/officeart/2005/8/layout/orgChart1"/>
    <dgm:cxn modelId="{2F475E87-03E0-43BE-A9D8-476B54F2822C}" type="presOf" srcId="{FF767663-7D14-4DAD-9752-B3761B336CAE}" destId="{E4D2E9FD-FFD7-41D9-9349-A3104D76EB70}" srcOrd="0" destOrd="0" presId="urn:microsoft.com/office/officeart/2005/8/layout/orgChart1"/>
    <dgm:cxn modelId="{615AF6C4-931F-4CC9-B99C-44C594A72A98}" type="presOf" srcId="{740355E1-4D35-44C2-8F1D-9CF56DF8DB4A}" destId="{20A2F188-22FC-4B5E-96B2-90C1AB53BEE5}" srcOrd="0" destOrd="0" presId="urn:microsoft.com/office/officeart/2005/8/layout/orgChart1"/>
    <dgm:cxn modelId="{3FF1F5BB-4E75-47B7-B939-1A2141D62DFB}" type="presOf" srcId="{9148A595-0478-42F9-BAE4-88ED91F05A8D}" destId="{31955F77-CB25-4307-BE44-00B84579D00E}" srcOrd="1" destOrd="0" presId="urn:microsoft.com/office/officeart/2005/8/layout/orgChart1"/>
    <dgm:cxn modelId="{59581960-A631-4778-8E0F-9128591FB735}" type="presOf" srcId="{1072A4FB-C763-474D-A51D-88A000CE441E}" destId="{B3DDF5C6-3E65-4E71-9362-D366A566EFEA}" srcOrd="0" destOrd="0" presId="urn:microsoft.com/office/officeart/2005/8/layout/orgChart1"/>
    <dgm:cxn modelId="{93FC1DF2-7F90-4ED9-A8B5-4EECD53E749F}" type="presOf" srcId="{F90291D2-EE6B-4302-8C6A-0166A3C4EC83}" destId="{13D677F5-0F36-492F-AE30-4630FE244D27}" srcOrd="1" destOrd="0" presId="urn:microsoft.com/office/officeart/2005/8/layout/orgChart1"/>
    <dgm:cxn modelId="{8DD6AB45-592D-42F3-87BA-624C40580515}" type="presOf" srcId="{AB00E3A1-F830-40BD-9D86-3D5D8AC58301}" destId="{278D811D-06BA-4F8B-B82C-FB6776992091}" srcOrd="0" destOrd="0" presId="urn:microsoft.com/office/officeart/2005/8/layout/orgChart1"/>
    <dgm:cxn modelId="{327CAE8B-6D0A-4264-9847-27DEAC4D8301}" type="presOf" srcId="{0F8B1DC5-C6F0-43FF-8F39-E191012DCEEC}" destId="{3476977C-3E95-489B-B739-C93E2309011F}" srcOrd="1" destOrd="0" presId="urn:microsoft.com/office/officeart/2005/8/layout/orgChart1"/>
    <dgm:cxn modelId="{50CBF920-A46D-4FB1-B1E0-902C3B77C86A}" type="presOf" srcId="{0F8B1DC5-C6F0-43FF-8F39-E191012DCEEC}" destId="{8D7C6510-68FE-4917-82C8-6DFC9F629FB9}" srcOrd="0" destOrd="0" presId="urn:microsoft.com/office/officeart/2005/8/layout/orgChart1"/>
    <dgm:cxn modelId="{9563DC22-339E-446E-9830-8947EEA764CD}" srcId="{1072A4FB-C763-474D-A51D-88A000CE441E}" destId="{0F8B1DC5-C6F0-43FF-8F39-E191012DCEEC}" srcOrd="3" destOrd="0" parTransId="{FE003646-7021-49B2-A7E2-5780C255E221}" sibTransId="{6A75A8F3-38E1-494D-9AAF-9BE25C9AEC83}"/>
    <dgm:cxn modelId="{934D42F5-9E45-48E7-B929-734B33F4B67D}" type="presOf" srcId="{B4C336E8-B176-415D-9999-4E841E86B7D7}" destId="{D7B5F40D-D460-47ED-9E1A-97275E5DD457}" srcOrd="0" destOrd="0" presId="urn:microsoft.com/office/officeart/2005/8/layout/orgChart1"/>
    <dgm:cxn modelId="{5E61A381-94E4-40E6-B4BD-7E1EC7B78A1A}" type="presOf" srcId="{BFBA09EC-72BF-4252-8B7B-1DD6F6F8BC8B}" destId="{4F2FEE1B-72EA-4E4D-9F75-2A48E7BE1D5C}" srcOrd="0" destOrd="0" presId="urn:microsoft.com/office/officeart/2005/8/layout/orgChart1"/>
    <dgm:cxn modelId="{A566CDED-2F9A-41DC-B0E3-77EADE2DCC96}" srcId="{B4C336E8-B176-415D-9999-4E841E86B7D7}" destId="{1072A4FB-C763-474D-A51D-88A000CE441E}" srcOrd="0" destOrd="0" parTransId="{29777122-9BDB-45C6-8F8A-122816C46977}" sibTransId="{8DC05788-5C9F-4E7C-9EB5-05365A4C27C8}"/>
    <dgm:cxn modelId="{4279E409-FF2B-4BC2-BC79-A9EC3362C264}" type="presOf" srcId="{FE003646-7021-49B2-A7E2-5780C255E221}" destId="{02339FA3-6BE7-40E1-9BED-8420D083E318}" srcOrd="0" destOrd="0" presId="urn:microsoft.com/office/officeart/2005/8/layout/orgChart1"/>
    <dgm:cxn modelId="{21DD6095-E173-4357-8F3F-A0CFDAA27743}" type="presOf" srcId="{9148A595-0478-42F9-BAE4-88ED91F05A8D}" destId="{95680028-696E-4E01-8296-0A99B678D9D0}" srcOrd="0" destOrd="0" presId="urn:microsoft.com/office/officeart/2005/8/layout/orgChart1"/>
    <dgm:cxn modelId="{E19AFA4C-6FB5-472B-9505-863E97C3AB24}" type="presParOf" srcId="{D7B5F40D-D460-47ED-9E1A-97275E5DD457}" destId="{C438065E-E906-48A1-99E1-5A785A20AC09}" srcOrd="0" destOrd="0" presId="urn:microsoft.com/office/officeart/2005/8/layout/orgChart1"/>
    <dgm:cxn modelId="{934A2768-7BB9-4F44-AAFA-D4EF5ED013D7}" type="presParOf" srcId="{C438065E-E906-48A1-99E1-5A785A20AC09}" destId="{51CAA150-51F7-44D2-853F-3768D31A9280}" srcOrd="0" destOrd="0" presId="urn:microsoft.com/office/officeart/2005/8/layout/orgChart1"/>
    <dgm:cxn modelId="{FB254DF6-1E41-47F3-857E-7F5BF519B4C3}" type="presParOf" srcId="{51CAA150-51F7-44D2-853F-3768D31A9280}" destId="{B3DDF5C6-3E65-4E71-9362-D366A566EFEA}" srcOrd="0" destOrd="0" presId="urn:microsoft.com/office/officeart/2005/8/layout/orgChart1"/>
    <dgm:cxn modelId="{6602F9B9-11B6-476B-90AB-3A08D9E03C4E}" type="presParOf" srcId="{51CAA150-51F7-44D2-853F-3768D31A9280}" destId="{42E33A2D-DC84-41AE-A828-D87484C98DAB}" srcOrd="1" destOrd="0" presId="urn:microsoft.com/office/officeart/2005/8/layout/orgChart1"/>
    <dgm:cxn modelId="{7A22D3BC-F54F-412E-8CC7-03A6226EFFA1}" type="presParOf" srcId="{C438065E-E906-48A1-99E1-5A785A20AC09}" destId="{F7CB5EFE-91BF-4F7B-AC64-79B9F26E1B67}" srcOrd="1" destOrd="0" presId="urn:microsoft.com/office/officeart/2005/8/layout/orgChart1"/>
    <dgm:cxn modelId="{839C26D4-00A8-4BBF-A327-0A6DAAA77C5E}" type="presParOf" srcId="{F7CB5EFE-91BF-4F7B-AC64-79B9F26E1B67}" destId="{20A2F188-22FC-4B5E-96B2-90C1AB53BEE5}" srcOrd="0" destOrd="0" presId="urn:microsoft.com/office/officeart/2005/8/layout/orgChart1"/>
    <dgm:cxn modelId="{1B1126B5-7747-48C7-A69A-C4B325CA2A50}" type="presParOf" srcId="{F7CB5EFE-91BF-4F7B-AC64-79B9F26E1B67}" destId="{6AE3B737-45D9-45CD-ADAB-90177BF10CD5}" srcOrd="1" destOrd="0" presId="urn:microsoft.com/office/officeart/2005/8/layout/orgChart1"/>
    <dgm:cxn modelId="{2856D409-5D4E-4812-B667-AF740826A212}" type="presParOf" srcId="{6AE3B737-45D9-45CD-ADAB-90177BF10CD5}" destId="{B6E738C7-0716-4ECF-8392-20C8185D5055}" srcOrd="0" destOrd="0" presId="urn:microsoft.com/office/officeart/2005/8/layout/orgChart1"/>
    <dgm:cxn modelId="{BADD8213-B4A3-45EB-9C54-9074BACAB90A}" type="presParOf" srcId="{B6E738C7-0716-4ECF-8392-20C8185D5055}" destId="{A179F8E1-ED6C-4059-8AF5-041702B70786}" srcOrd="0" destOrd="0" presId="urn:microsoft.com/office/officeart/2005/8/layout/orgChart1"/>
    <dgm:cxn modelId="{27B94880-9720-47D6-832B-9B92FFDCB3E7}" type="presParOf" srcId="{B6E738C7-0716-4ECF-8392-20C8185D5055}" destId="{13D677F5-0F36-492F-AE30-4630FE244D27}" srcOrd="1" destOrd="0" presId="urn:microsoft.com/office/officeart/2005/8/layout/orgChart1"/>
    <dgm:cxn modelId="{328A641A-872A-455E-9FAB-C66BA5C2AB41}" type="presParOf" srcId="{6AE3B737-45D9-45CD-ADAB-90177BF10CD5}" destId="{B67B955C-CC6F-4E4D-BA09-DAA81F1602E7}" srcOrd="1" destOrd="0" presId="urn:microsoft.com/office/officeart/2005/8/layout/orgChart1"/>
    <dgm:cxn modelId="{5560BAB6-6F65-4CAE-992F-27CFE9E904BD}" type="presParOf" srcId="{6AE3B737-45D9-45CD-ADAB-90177BF10CD5}" destId="{DF7FD21E-8E92-48F2-82D0-E78F1E847F3C}" srcOrd="2" destOrd="0" presId="urn:microsoft.com/office/officeart/2005/8/layout/orgChart1"/>
    <dgm:cxn modelId="{79AE42E8-AE8F-46FF-89DB-9EAFE3AF7E29}" type="presParOf" srcId="{F7CB5EFE-91BF-4F7B-AC64-79B9F26E1B67}" destId="{278D811D-06BA-4F8B-B82C-FB6776992091}" srcOrd="2" destOrd="0" presId="urn:microsoft.com/office/officeart/2005/8/layout/orgChart1"/>
    <dgm:cxn modelId="{E477F0BE-1B63-49C2-B961-4ADF0C0AAE80}" type="presParOf" srcId="{F7CB5EFE-91BF-4F7B-AC64-79B9F26E1B67}" destId="{02A36861-6137-44C9-B952-40FD75ACE5DA}" srcOrd="3" destOrd="0" presId="urn:microsoft.com/office/officeart/2005/8/layout/orgChart1"/>
    <dgm:cxn modelId="{5492727F-51BD-4261-A510-F23083CCAD7B}" type="presParOf" srcId="{02A36861-6137-44C9-B952-40FD75ACE5DA}" destId="{F61D584C-D0CD-44D0-B0B6-7E285B3223B9}" srcOrd="0" destOrd="0" presId="urn:microsoft.com/office/officeart/2005/8/layout/orgChart1"/>
    <dgm:cxn modelId="{28E3E2AD-FA66-40FE-925F-37EF3AA220EB}" type="presParOf" srcId="{F61D584C-D0CD-44D0-B0B6-7E285B3223B9}" destId="{95680028-696E-4E01-8296-0A99B678D9D0}" srcOrd="0" destOrd="0" presId="urn:microsoft.com/office/officeart/2005/8/layout/orgChart1"/>
    <dgm:cxn modelId="{35289B73-8072-4308-9A71-0AC98EF73A36}" type="presParOf" srcId="{F61D584C-D0CD-44D0-B0B6-7E285B3223B9}" destId="{31955F77-CB25-4307-BE44-00B84579D00E}" srcOrd="1" destOrd="0" presId="urn:microsoft.com/office/officeart/2005/8/layout/orgChart1"/>
    <dgm:cxn modelId="{D28762D3-6108-450C-9DBF-EA7E98A84299}" type="presParOf" srcId="{02A36861-6137-44C9-B952-40FD75ACE5DA}" destId="{793B8FBE-55F8-4C6D-B3D3-0254BEA4845B}" srcOrd="1" destOrd="0" presId="urn:microsoft.com/office/officeart/2005/8/layout/orgChart1"/>
    <dgm:cxn modelId="{1AE3FAB9-CB54-4A72-8C99-B588A29633C6}" type="presParOf" srcId="{02A36861-6137-44C9-B952-40FD75ACE5DA}" destId="{04D0547D-073B-4FAD-B9F7-D87C031F66A1}" srcOrd="2" destOrd="0" presId="urn:microsoft.com/office/officeart/2005/8/layout/orgChart1"/>
    <dgm:cxn modelId="{8F62BAA0-D443-40A1-B32A-FA7D89882C53}" type="presParOf" srcId="{F7CB5EFE-91BF-4F7B-AC64-79B9F26E1B67}" destId="{02339FA3-6BE7-40E1-9BED-8420D083E318}" srcOrd="4" destOrd="0" presId="urn:microsoft.com/office/officeart/2005/8/layout/orgChart1"/>
    <dgm:cxn modelId="{EB0DB9CF-B110-4237-B81B-88BA436A569A}" type="presParOf" srcId="{F7CB5EFE-91BF-4F7B-AC64-79B9F26E1B67}" destId="{D35484D6-B1BA-4CD2-9A6D-161690B7B4BF}" srcOrd="5" destOrd="0" presId="urn:microsoft.com/office/officeart/2005/8/layout/orgChart1"/>
    <dgm:cxn modelId="{02502E32-6811-4B90-A147-46A5DF25DB84}" type="presParOf" srcId="{D35484D6-B1BA-4CD2-9A6D-161690B7B4BF}" destId="{DAA04DAA-FA41-4F44-A797-0164108F0945}" srcOrd="0" destOrd="0" presId="urn:microsoft.com/office/officeart/2005/8/layout/orgChart1"/>
    <dgm:cxn modelId="{69241A2B-5C35-49D4-BF1F-C86AA0494A2F}" type="presParOf" srcId="{DAA04DAA-FA41-4F44-A797-0164108F0945}" destId="{8D7C6510-68FE-4917-82C8-6DFC9F629FB9}" srcOrd="0" destOrd="0" presId="urn:microsoft.com/office/officeart/2005/8/layout/orgChart1"/>
    <dgm:cxn modelId="{AA061A31-0AB5-4008-9A57-269571ACFC2B}" type="presParOf" srcId="{DAA04DAA-FA41-4F44-A797-0164108F0945}" destId="{3476977C-3E95-489B-B739-C93E2309011F}" srcOrd="1" destOrd="0" presId="urn:microsoft.com/office/officeart/2005/8/layout/orgChart1"/>
    <dgm:cxn modelId="{F1EE035B-AA69-4AFA-9A85-2FCEEC1FBE8D}" type="presParOf" srcId="{D35484D6-B1BA-4CD2-9A6D-161690B7B4BF}" destId="{0B18DC9E-A7FE-48D2-8DAE-A0AC9F6DBE66}" srcOrd="1" destOrd="0" presId="urn:microsoft.com/office/officeart/2005/8/layout/orgChart1"/>
    <dgm:cxn modelId="{0A2EA9F4-516E-4E4C-89BC-45CA9E0166EE}" type="presParOf" srcId="{D35484D6-B1BA-4CD2-9A6D-161690B7B4BF}" destId="{8B612DA6-5B10-4068-A8EF-D3FED9BF5AE8}" srcOrd="2" destOrd="0" presId="urn:microsoft.com/office/officeart/2005/8/layout/orgChart1"/>
    <dgm:cxn modelId="{5C81D940-18A4-4521-BC44-478E46F8E4C9}" type="presParOf" srcId="{C438065E-E906-48A1-99E1-5A785A20AC09}" destId="{6DC3D2A0-A6D9-42BD-BE78-D23BC94E2F80}" srcOrd="2" destOrd="0" presId="urn:microsoft.com/office/officeart/2005/8/layout/orgChart1"/>
    <dgm:cxn modelId="{B72F8CEA-30CA-4283-9793-87E22660A9A6}" type="presParOf" srcId="{6DC3D2A0-A6D9-42BD-BE78-D23BC94E2F80}" destId="{E4D2E9FD-FFD7-41D9-9349-A3104D76EB70}" srcOrd="0" destOrd="0" presId="urn:microsoft.com/office/officeart/2005/8/layout/orgChart1"/>
    <dgm:cxn modelId="{8341D2A2-0A80-49B3-9DBF-6F7DB2DADAFE}" type="presParOf" srcId="{6DC3D2A0-A6D9-42BD-BE78-D23BC94E2F80}" destId="{CDA48C5A-047A-4BC1-92DD-56C11DDCF8DD}" srcOrd="1" destOrd="0" presId="urn:microsoft.com/office/officeart/2005/8/layout/orgChart1"/>
    <dgm:cxn modelId="{D8F49444-2BEE-4CF5-8528-98903D2FCD18}" type="presParOf" srcId="{CDA48C5A-047A-4BC1-92DD-56C11DDCF8DD}" destId="{818A1D79-DBEB-4372-8A0F-C8F1B9E1CA69}" srcOrd="0" destOrd="0" presId="urn:microsoft.com/office/officeart/2005/8/layout/orgChart1"/>
    <dgm:cxn modelId="{E86731B3-B360-442D-8D60-8762A02190E4}" type="presParOf" srcId="{818A1D79-DBEB-4372-8A0F-C8F1B9E1CA69}" destId="{4F2FEE1B-72EA-4E4D-9F75-2A48E7BE1D5C}" srcOrd="0" destOrd="0" presId="urn:microsoft.com/office/officeart/2005/8/layout/orgChart1"/>
    <dgm:cxn modelId="{595A5344-9C37-457D-B6D7-DF075F86881B}" type="presParOf" srcId="{818A1D79-DBEB-4372-8A0F-C8F1B9E1CA69}" destId="{8A579DDB-4AF9-4057-ABE4-04D20C9A6D79}" srcOrd="1" destOrd="0" presId="urn:microsoft.com/office/officeart/2005/8/layout/orgChart1"/>
    <dgm:cxn modelId="{F783DE1C-9604-44CA-A7C7-53F00EC4B45A}" type="presParOf" srcId="{CDA48C5A-047A-4BC1-92DD-56C11DDCF8DD}" destId="{A2D4D07F-4535-4DA0-8FB3-191D944548B8}" srcOrd="1" destOrd="0" presId="urn:microsoft.com/office/officeart/2005/8/layout/orgChart1"/>
    <dgm:cxn modelId="{C8C31364-17E9-4962-AD6C-BA087A0459C0}" type="presParOf" srcId="{CDA48C5A-047A-4BC1-92DD-56C11DDCF8DD}" destId="{2BBCB3EB-1991-44DF-8090-6472835F9909}"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4D2E9FD-FFD7-41D9-9349-A3104D76EB70}">
      <dsp:nvSpPr>
        <dsp:cNvPr id="0" name=""/>
        <dsp:cNvSpPr/>
      </dsp:nvSpPr>
      <dsp:spPr>
        <a:xfrm>
          <a:off x="2740660" y="878981"/>
          <a:ext cx="179269" cy="785372"/>
        </a:xfrm>
        <a:custGeom>
          <a:avLst/>
          <a:gdLst/>
          <a:ahLst/>
          <a:cxnLst/>
          <a:rect l="0" t="0" r="0" b="0"/>
          <a:pathLst>
            <a:path>
              <a:moveTo>
                <a:pt x="179269" y="0"/>
              </a:moveTo>
              <a:lnTo>
                <a:pt x="179269" y="785372"/>
              </a:lnTo>
              <a:lnTo>
                <a:pt x="0" y="785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339FA3-6BE7-40E1-9BED-8420D083E318}">
      <dsp:nvSpPr>
        <dsp:cNvPr id="0" name=""/>
        <dsp:cNvSpPr/>
      </dsp:nvSpPr>
      <dsp:spPr>
        <a:xfrm>
          <a:off x="2919930" y="878981"/>
          <a:ext cx="2065872" cy="1570745"/>
        </a:xfrm>
        <a:custGeom>
          <a:avLst/>
          <a:gdLst/>
          <a:ahLst/>
          <a:cxnLst/>
          <a:rect l="0" t="0" r="0" b="0"/>
          <a:pathLst>
            <a:path>
              <a:moveTo>
                <a:pt x="0" y="0"/>
              </a:moveTo>
              <a:lnTo>
                <a:pt x="0" y="1391475"/>
              </a:lnTo>
              <a:lnTo>
                <a:pt x="2065872" y="1391475"/>
              </a:lnTo>
              <a:lnTo>
                <a:pt x="2065872" y="15707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8D811D-06BA-4F8B-B82C-FB6776992091}">
      <dsp:nvSpPr>
        <dsp:cNvPr id="0" name=""/>
        <dsp:cNvSpPr/>
      </dsp:nvSpPr>
      <dsp:spPr>
        <a:xfrm>
          <a:off x="2874210" y="878981"/>
          <a:ext cx="91440" cy="1570745"/>
        </a:xfrm>
        <a:custGeom>
          <a:avLst/>
          <a:gdLst/>
          <a:ahLst/>
          <a:cxnLst/>
          <a:rect l="0" t="0" r="0" b="0"/>
          <a:pathLst>
            <a:path>
              <a:moveTo>
                <a:pt x="45720" y="0"/>
              </a:moveTo>
              <a:lnTo>
                <a:pt x="45720" y="15707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A2F188-22FC-4B5E-96B2-90C1AB53BEE5}">
      <dsp:nvSpPr>
        <dsp:cNvPr id="0" name=""/>
        <dsp:cNvSpPr/>
      </dsp:nvSpPr>
      <dsp:spPr>
        <a:xfrm>
          <a:off x="854058" y="878981"/>
          <a:ext cx="2065872" cy="1570745"/>
        </a:xfrm>
        <a:custGeom>
          <a:avLst/>
          <a:gdLst/>
          <a:ahLst/>
          <a:cxnLst/>
          <a:rect l="0" t="0" r="0" b="0"/>
          <a:pathLst>
            <a:path>
              <a:moveTo>
                <a:pt x="2065872" y="0"/>
              </a:moveTo>
              <a:lnTo>
                <a:pt x="2065872" y="1391475"/>
              </a:lnTo>
              <a:lnTo>
                <a:pt x="0" y="1391475"/>
              </a:lnTo>
              <a:lnTo>
                <a:pt x="0" y="15707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DDF5C6-3E65-4E71-9362-D366A566EFEA}">
      <dsp:nvSpPr>
        <dsp:cNvPr id="0" name=""/>
        <dsp:cNvSpPr/>
      </dsp:nvSpPr>
      <dsp:spPr>
        <a:xfrm>
          <a:off x="2066264" y="25315"/>
          <a:ext cx="1707332" cy="8536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ru-RU" sz="5600" kern="1200"/>
        </a:p>
      </dsp:txBody>
      <dsp:txXfrm>
        <a:off x="2066264" y="25315"/>
        <a:ext cx="1707332" cy="853666"/>
      </dsp:txXfrm>
    </dsp:sp>
    <dsp:sp modelId="{A179F8E1-ED6C-4059-8AF5-041702B70786}">
      <dsp:nvSpPr>
        <dsp:cNvPr id="0" name=""/>
        <dsp:cNvSpPr/>
      </dsp:nvSpPr>
      <dsp:spPr>
        <a:xfrm>
          <a:off x="392" y="2449727"/>
          <a:ext cx="1707332" cy="8536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ru-RU" sz="5600" kern="1200"/>
        </a:p>
      </dsp:txBody>
      <dsp:txXfrm>
        <a:off x="392" y="2449727"/>
        <a:ext cx="1707332" cy="853666"/>
      </dsp:txXfrm>
    </dsp:sp>
    <dsp:sp modelId="{95680028-696E-4E01-8296-0A99B678D9D0}">
      <dsp:nvSpPr>
        <dsp:cNvPr id="0" name=""/>
        <dsp:cNvSpPr/>
      </dsp:nvSpPr>
      <dsp:spPr>
        <a:xfrm>
          <a:off x="2066264" y="2449727"/>
          <a:ext cx="1707332" cy="8536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ru-RU" sz="5600" kern="1200"/>
        </a:p>
      </dsp:txBody>
      <dsp:txXfrm>
        <a:off x="2066264" y="2449727"/>
        <a:ext cx="1707332" cy="853666"/>
      </dsp:txXfrm>
    </dsp:sp>
    <dsp:sp modelId="{8D7C6510-68FE-4917-82C8-6DFC9F629FB9}">
      <dsp:nvSpPr>
        <dsp:cNvPr id="0" name=""/>
        <dsp:cNvSpPr/>
      </dsp:nvSpPr>
      <dsp:spPr>
        <a:xfrm>
          <a:off x="4132136" y="2449727"/>
          <a:ext cx="1707332" cy="8536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ru-RU" sz="5600" kern="1200"/>
        </a:p>
      </dsp:txBody>
      <dsp:txXfrm>
        <a:off x="4132136" y="2449727"/>
        <a:ext cx="1707332" cy="853666"/>
      </dsp:txXfrm>
    </dsp:sp>
    <dsp:sp modelId="{4F2FEE1B-72EA-4E4D-9F75-2A48E7BE1D5C}">
      <dsp:nvSpPr>
        <dsp:cNvPr id="0" name=""/>
        <dsp:cNvSpPr/>
      </dsp:nvSpPr>
      <dsp:spPr>
        <a:xfrm>
          <a:off x="1033328" y="1237521"/>
          <a:ext cx="1707332" cy="8536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ru-RU" sz="5600" kern="1200"/>
        </a:p>
      </dsp:txBody>
      <dsp:txXfrm>
        <a:off x="1033328" y="1237521"/>
        <a:ext cx="1707332" cy="85366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25.12.2023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lum bright="20000"/>
          </a:blip>
          <a:srcRect/>
          <a:stretch>
            <a:fillRect/>
          </a:stretch>
        </p:blipFill>
        <p:spPr bwMode="auto">
          <a:xfrm>
            <a:off x="-180528" y="0"/>
            <a:ext cx="9324528" cy="6858000"/>
          </a:xfrm>
          <a:prstGeom prst="rect">
            <a:avLst/>
          </a:prstGeom>
          <a:noFill/>
        </p:spPr>
      </p:pic>
      <p:sp>
        <p:nvSpPr>
          <p:cNvPr id="2" name="Заголовок 1"/>
          <p:cNvSpPr>
            <a:spLocks noGrp="1"/>
          </p:cNvSpPr>
          <p:nvPr>
            <p:ph type="ctrTitle"/>
          </p:nvPr>
        </p:nvSpPr>
        <p:spPr/>
        <p:txBody>
          <a:bodyPr>
            <a:normAutofit fontScale="90000"/>
          </a:bodyPr>
          <a:lstStyle/>
          <a:p>
            <a:r>
              <a:rPr lang="ru-RU" b="1" i="1" dirty="0" smtClean="0"/>
              <a:t>Использование кейс- технологии на уроках истории и обществознания</a:t>
            </a:r>
            <a:endParaRPr lang="ru-RU" b="1" i="1" dirty="0"/>
          </a:p>
        </p:txBody>
      </p:sp>
      <p:sp>
        <p:nvSpPr>
          <p:cNvPr id="3" name="Подзаголовок 2"/>
          <p:cNvSpPr>
            <a:spLocks noGrp="1"/>
          </p:cNvSpPr>
          <p:nvPr>
            <p:ph type="subTitle" idx="1"/>
          </p:nvPr>
        </p:nvSpPr>
        <p:spPr>
          <a:xfrm>
            <a:off x="4499992" y="4005064"/>
            <a:ext cx="4644008" cy="1633736"/>
          </a:xfrm>
        </p:spPr>
        <p:txBody>
          <a:bodyPr>
            <a:normAutofit/>
          </a:bodyPr>
          <a:lstStyle/>
          <a:p>
            <a:endParaRPr lang="ru-RU" sz="2400" i="1" dirty="0" smtClean="0">
              <a:solidFill>
                <a:schemeClr val="tx1"/>
              </a:solidFill>
            </a:endParaRPr>
          </a:p>
          <a:p>
            <a:r>
              <a:rPr lang="ru-RU" sz="2400" i="1" dirty="0" err="1" smtClean="0">
                <a:solidFill>
                  <a:schemeClr val="tx1"/>
                </a:solidFill>
              </a:rPr>
              <a:t>Ефименко</a:t>
            </a:r>
            <a:r>
              <a:rPr lang="ru-RU" sz="2400" i="1" dirty="0" smtClean="0">
                <a:solidFill>
                  <a:schemeClr val="tx1"/>
                </a:solidFill>
              </a:rPr>
              <a:t> Е.В., методист МБУ «ИМЦ»</a:t>
            </a:r>
            <a:endParaRPr lang="ru-RU" sz="2400" i="1"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5" name="Picture"/>
          <p:cNvPicPr/>
          <p:nvPr/>
        </p:nvPicPr>
        <p:blipFill>
          <a:blip r:embed="rId3" cstate="print"/>
          <a:stretch>
            <a:fillRect/>
          </a:stretch>
        </p:blipFill>
        <p:spPr bwMode="auto">
          <a:xfrm>
            <a:off x="323528" y="764704"/>
            <a:ext cx="8820472" cy="5832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5" name="Picture"/>
          <p:cNvPicPr/>
          <p:nvPr/>
        </p:nvPicPr>
        <p:blipFill>
          <a:blip r:embed="rId3" cstate="print"/>
          <a:stretch>
            <a:fillRect/>
          </a:stretch>
        </p:blipFill>
        <p:spPr bwMode="auto">
          <a:xfrm>
            <a:off x="467544" y="260648"/>
            <a:ext cx="8568952" cy="6336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5" name="Picture"/>
          <p:cNvPicPr/>
          <p:nvPr/>
        </p:nvPicPr>
        <p:blipFill>
          <a:blip r:embed="rId3" cstate="print"/>
          <a:stretch>
            <a:fillRect/>
          </a:stretch>
        </p:blipFill>
        <p:spPr bwMode="auto">
          <a:xfrm>
            <a:off x="395536" y="404664"/>
            <a:ext cx="8640960" cy="62646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5" name="Picture" descr="C:\Users\User\Desktop\новгород\original.png"/>
          <p:cNvPicPr/>
          <p:nvPr/>
        </p:nvPicPr>
        <p:blipFill>
          <a:blip r:embed="rId3" cstate="print"/>
          <a:stretch>
            <a:fillRect/>
          </a:stretch>
        </p:blipFill>
        <p:spPr bwMode="auto">
          <a:xfrm>
            <a:off x="827584" y="476672"/>
            <a:ext cx="7440885" cy="59772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pic>
        <p:nvPicPr>
          <p:cNvPr id="5" name="Picture" descr="C:\Users\User\Desktop\новгород\img23.jpg"/>
          <p:cNvPicPr/>
          <p:nvPr/>
        </p:nvPicPr>
        <p:blipFill>
          <a:blip r:embed="rId3" cstate="print"/>
          <a:stretch>
            <a:fillRect/>
          </a:stretch>
        </p:blipFill>
        <p:spPr bwMode="auto">
          <a:xfrm>
            <a:off x="539552" y="188640"/>
            <a:ext cx="5184576" cy="2952328"/>
          </a:xfrm>
          <a:prstGeom prst="rect">
            <a:avLst/>
          </a:prstGeom>
          <a:noFill/>
          <a:ln w="9525">
            <a:noFill/>
            <a:miter lim="800000"/>
            <a:headEnd/>
            <a:tailEnd/>
          </a:ln>
        </p:spPr>
      </p:pic>
      <p:pic>
        <p:nvPicPr>
          <p:cNvPr id="6" name="Picture" descr="C:\Users\User\Desktop\новгород\img17.jpg"/>
          <p:cNvPicPr/>
          <p:nvPr/>
        </p:nvPicPr>
        <p:blipFill>
          <a:blip r:embed="rId4" cstate="print"/>
          <a:stretch>
            <a:fillRect/>
          </a:stretch>
        </p:blipFill>
        <p:spPr bwMode="auto">
          <a:xfrm>
            <a:off x="611560" y="3717032"/>
            <a:ext cx="5112568" cy="2905125"/>
          </a:xfrm>
          <a:prstGeom prst="rect">
            <a:avLst/>
          </a:prstGeom>
          <a:noFill/>
          <a:ln w="9525">
            <a:noFill/>
            <a:miter lim="800000"/>
            <a:headEnd/>
            <a:tailEnd/>
          </a:ln>
        </p:spPr>
      </p:pic>
      <p:pic>
        <p:nvPicPr>
          <p:cNvPr id="7" name="Picture" descr="C:\Users\User\Desktop\новгород\1430171789_1428241117.JPG"/>
          <p:cNvPicPr/>
          <p:nvPr/>
        </p:nvPicPr>
        <p:blipFill>
          <a:blip r:embed="rId5" cstate="print"/>
          <a:stretch>
            <a:fillRect/>
          </a:stretch>
        </p:blipFill>
        <p:spPr bwMode="auto">
          <a:xfrm>
            <a:off x="4572000" y="2852936"/>
            <a:ext cx="4572000" cy="1114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3" name="Подзаголовок 2"/>
          <p:cNvSpPr>
            <a:spLocks noGrp="1"/>
          </p:cNvSpPr>
          <p:nvPr>
            <p:ph type="subTitle" idx="1"/>
          </p:nvPr>
        </p:nvSpPr>
        <p:spPr/>
        <p:txBody>
          <a:bodyPr/>
          <a:lstStyle/>
          <a:p>
            <a:endParaRPr lang="ru-RU" dirty="0"/>
          </a:p>
        </p:txBody>
      </p:sp>
      <p:pic>
        <p:nvPicPr>
          <p:cNvPr id="5" name="Picture" descr="C:\Users\User\Desktop\новгород\1554859.jpg"/>
          <p:cNvPicPr/>
          <p:nvPr/>
        </p:nvPicPr>
        <p:blipFill>
          <a:blip r:embed="rId3" cstate="print"/>
          <a:stretch>
            <a:fillRect/>
          </a:stretch>
        </p:blipFill>
        <p:spPr bwMode="auto">
          <a:xfrm>
            <a:off x="323528" y="1"/>
            <a:ext cx="5616624" cy="4149080"/>
          </a:xfrm>
          <a:prstGeom prst="rect">
            <a:avLst/>
          </a:prstGeom>
          <a:noFill/>
          <a:ln w="9525">
            <a:noFill/>
            <a:miter lim="800000"/>
            <a:headEnd/>
            <a:tailEnd/>
          </a:ln>
        </p:spPr>
      </p:pic>
      <p:pic>
        <p:nvPicPr>
          <p:cNvPr id="6" name="Picture" descr="C:\Users\User\Desktop\новгород\1.jpg"/>
          <p:cNvPicPr/>
          <p:nvPr/>
        </p:nvPicPr>
        <p:blipFill>
          <a:blip r:embed="rId4" cstate="print"/>
          <a:stretch>
            <a:fillRect/>
          </a:stretch>
        </p:blipFill>
        <p:spPr bwMode="auto">
          <a:xfrm>
            <a:off x="4499992" y="3140968"/>
            <a:ext cx="4786933" cy="3595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40700" y="0"/>
            <a:ext cx="9184700" cy="6858000"/>
          </a:xfrm>
          <a:prstGeom prst="rect">
            <a:avLst/>
          </a:prstGeom>
          <a:noFill/>
        </p:spPr>
      </p:pic>
      <p:pic>
        <p:nvPicPr>
          <p:cNvPr id="5" name="Picture" descr="C:\Users\User\Desktop\новгород\150-103.jpg"/>
          <p:cNvPicPr>
            <a:picLocks noGrp="1"/>
          </p:cNvPicPr>
          <p:nvPr>
            <p:ph idx="1"/>
          </p:nvPr>
        </p:nvPicPr>
        <p:blipFill>
          <a:blip r:embed="rId3" cstate="print"/>
          <a:stretch>
            <a:fillRect/>
          </a:stretch>
        </p:blipFill>
        <p:spPr bwMode="auto">
          <a:xfrm>
            <a:off x="899592" y="836712"/>
            <a:ext cx="6408712"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40700" y="0"/>
            <a:ext cx="9184700" cy="6858000"/>
          </a:xfrm>
          <a:prstGeom prst="rect">
            <a:avLst/>
          </a:prstGeom>
          <a:noFill/>
        </p:spPr>
      </p:pic>
      <p:sp>
        <p:nvSpPr>
          <p:cNvPr id="4" name="Содержимое 3"/>
          <p:cNvSpPr>
            <a:spLocks noGrp="1"/>
          </p:cNvSpPr>
          <p:nvPr>
            <p:ph idx="1"/>
          </p:nvPr>
        </p:nvSpPr>
        <p:spPr>
          <a:xfrm>
            <a:off x="457200" y="404664"/>
            <a:ext cx="8229600" cy="5721499"/>
          </a:xfrm>
        </p:spPr>
        <p:txBody>
          <a:bodyPr>
            <a:noAutofit/>
          </a:bodyPr>
          <a:lstStyle/>
          <a:p>
            <a:pPr algn="ctr"/>
            <a:endParaRPr lang="ru-RU" sz="1200" b="1" dirty="0" smtClean="0"/>
          </a:p>
          <a:p>
            <a:pPr algn="ctr"/>
            <a:r>
              <a:rPr lang="ru-RU" sz="1200" b="1" dirty="0" smtClean="0"/>
              <a:t>1326 </a:t>
            </a:r>
            <a:r>
              <a:rPr lang="ru-RU" sz="1200" b="1" dirty="0" smtClean="0"/>
              <a:t>г. июня 3.</a:t>
            </a:r>
            <a:r>
              <a:rPr lang="ru-RU" sz="1200" dirty="0" smtClean="0"/>
              <a:t> — </a:t>
            </a:r>
            <a:r>
              <a:rPr lang="ru-RU" sz="1200" b="1" dirty="0" smtClean="0"/>
              <a:t>Договорная грамота Новгорода с Норвегией о мире</a:t>
            </a:r>
            <a:endParaRPr lang="ru-RU" sz="1200" dirty="0" smtClean="0"/>
          </a:p>
          <a:p>
            <a:pPr algn="ctr"/>
            <a:r>
              <a:rPr lang="ru-RU" sz="1200" dirty="0" smtClean="0"/>
              <a:t>Посол великого государя </a:t>
            </a:r>
            <a:r>
              <a:rPr lang="ru-RU" sz="1200" dirty="0" err="1" smtClean="0"/>
              <a:t>Магнуса</a:t>
            </a:r>
            <a:r>
              <a:rPr lang="ru-RU" sz="1200" dirty="0" smtClean="0"/>
              <a:t>, короля Норвегии, Швеции и Готов, именуемый </a:t>
            </a:r>
            <a:r>
              <a:rPr lang="ru-RU" sz="1200" dirty="0" err="1" smtClean="0"/>
              <a:t>Гакон</a:t>
            </a:r>
            <a:r>
              <a:rPr lang="ru-RU" sz="1200" dirty="0" smtClean="0"/>
              <a:t>, установил мир со стороны всего королевства Норвегии с епископом новгородским, по имени Моисеем, и с посадником </a:t>
            </a:r>
            <a:r>
              <a:rPr lang="ru-RU" sz="1200" dirty="0" err="1" smtClean="0"/>
              <a:t>Олфромеем</a:t>
            </a:r>
            <a:r>
              <a:rPr lang="ru-RU" sz="1200" dirty="0" smtClean="0"/>
              <a:t>, и с тысяцким </a:t>
            </a:r>
            <a:r>
              <a:rPr lang="ru-RU" sz="1200" dirty="0" err="1" smtClean="0"/>
              <a:t>Остафием</a:t>
            </a:r>
            <a:r>
              <a:rPr lang="ru-RU" sz="1200" dirty="0" smtClean="0"/>
              <a:t>, и с новгородцами, всеми и каждым, как бывало прежде между нашими предшественниками. Где простирается земля короля Норвегии и вода его, там норвежцы могут проходить, жить и признавать своей землю и воду, согласно древнему установлению, </a:t>
            </a:r>
            <a:r>
              <a:rPr lang="ru-RU" sz="1200" dirty="0" err="1" smtClean="0"/>
              <a:t>означению</a:t>
            </a:r>
            <a:r>
              <a:rPr lang="ru-RU" sz="1200" dirty="0" smtClean="0"/>
              <a:t> либо рубежу земли. Также, если норвежцы в течение последних лет перешли древнее </a:t>
            </a:r>
            <a:r>
              <a:rPr lang="ru-RU" sz="1200" dirty="0" err="1" smtClean="0"/>
              <a:t>означение</a:t>
            </a:r>
            <a:r>
              <a:rPr lang="ru-RU" sz="1200" dirty="0" smtClean="0"/>
              <a:t> или рубеж земель, то должны оставить и отдать русским их землю, по крестному целованию. Также, новгородцы не должны переходить древнее </a:t>
            </a:r>
            <a:r>
              <a:rPr lang="ru-RU" sz="1200" dirty="0" err="1" smtClean="0"/>
              <a:t>означение</a:t>
            </a:r>
            <a:r>
              <a:rPr lang="ru-RU" sz="1200" dirty="0" smtClean="0"/>
              <a:t> и рубеж земель, по крестному целованию, а если перешли, должны точно так же отдать норвежцам их землю. Также, когда придут послы из Новгорода к королю Норвегии, они должны делить земли согласно древним </a:t>
            </a:r>
            <a:r>
              <a:rPr lang="ru-RU" sz="1200" dirty="0" err="1" smtClean="0"/>
              <a:t>означениям</a:t>
            </a:r>
            <a:r>
              <a:rPr lang="ru-RU" sz="1200" dirty="0" smtClean="0"/>
              <a:t> и рубежам, по крестному целованию, сообразно тому, чем каждый, считается, владеет. Этот [70] раздел земли поручаем богу и королю Норвегии, чтобы делил, как пожелает, по своей совести. Также, за обиды, какие норвежцы причинили новгородцам на земле либо на воде, либо убийствами либо иными обидами, новгородцы не должны мстить, ни припоминать о них; и если новгородцы причинили какой-либо ущерб норвежцам, то и норвежцы точно так же не должны напоминать. Также, если норвежцы переходят меру и рубеж земель, желая сделать зло, и если, наоборот, новгородцы переходят рубеж земель, со своей земли на норвежскую, чтобы сделать зло, то таковые, желающие таким образом сделать зло, должны быть схвачены и наказаны, по крестному целованию, без нарушения мира. Также, гости из Норвегии должны иметь проезд к Новгороду и Заволочью без всякого препятствия, и, наоборот, гости из Новгорода и Заволочья должны иметь проезд в Норвегию без всякого препятствия. Также, мир этот установлен и утвержден на 10 лет и на этом мире целовали крест вышесказанные посадник и тысяцкий со стороны всех новгородцев. Также, </a:t>
            </a:r>
            <a:r>
              <a:rPr lang="ru-RU" sz="1200" dirty="0" err="1" smtClean="0"/>
              <a:t>Гакон</a:t>
            </a:r>
            <a:r>
              <a:rPr lang="ru-RU" sz="1200" dirty="0" smtClean="0"/>
              <a:t>, вышесказанный посол, целовал крест на этом мире со стороны короля Норвегии и всего королевства Норвегии. При заключении этого мира был </a:t>
            </a:r>
            <a:r>
              <a:rPr lang="ru-RU" sz="1200" dirty="0" err="1" smtClean="0"/>
              <a:t>Вернекин</a:t>
            </a:r>
            <a:r>
              <a:rPr lang="ru-RU" sz="1200" dirty="0" smtClean="0"/>
              <a:t> толмач. И каков новгородцы заключили мир с норвежцами, в том же мире быть и </a:t>
            </a:r>
            <a:r>
              <a:rPr lang="ru-RU" sz="1200" dirty="0" err="1" smtClean="0"/>
              <a:t>заволочанам</a:t>
            </a:r>
            <a:r>
              <a:rPr lang="ru-RU" sz="1200" dirty="0" smtClean="0"/>
              <a:t>. Также, всякого, кто нарушит это крестное целование, пусть судит и накажет бог. Чтобы этот мир прочнее длился в течение выше установленных, лет, к настоящей [грамоте] привешены печати вышесказанных лиц, то есть епископа, посадника и тысяцкого. Дано и совершено в Новгороде в год господень 1326, за три дня до июньских нон.</a:t>
            </a:r>
          </a:p>
          <a:p>
            <a:endParaRPr lang="ru-RU"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40700" y="0"/>
            <a:ext cx="9184700" cy="6858000"/>
          </a:xfrm>
          <a:prstGeom prst="rect">
            <a:avLst/>
          </a:prstGeom>
          <a:noFill/>
        </p:spPr>
      </p:pic>
      <p:sp>
        <p:nvSpPr>
          <p:cNvPr id="4" name="Содержимое 3"/>
          <p:cNvSpPr>
            <a:spLocks noGrp="1"/>
          </p:cNvSpPr>
          <p:nvPr>
            <p:ph idx="1"/>
          </p:nvPr>
        </p:nvSpPr>
        <p:spPr>
          <a:xfrm>
            <a:off x="457200" y="404664"/>
            <a:ext cx="8229600" cy="5721499"/>
          </a:xfrm>
        </p:spPr>
        <p:txBody>
          <a:bodyPr>
            <a:noAutofit/>
          </a:bodyPr>
          <a:lstStyle/>
          <a:p>
            <a:endParaRPr lang="ru-RU" sz="1200" dirty="0" smtClean="0"/>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p>
          <a:p>
            <a:r>
              <a:rPr lang="ru-RU" sz="1200" dirty="0" smtClean="0"/>
              <a:t> </a:t>
            </a:r>
            <a:endParaRPr lang="ru-RU" sz="1200" b="1" dirty="0" smtClean="0"/>
          </a:p>
        </p:txBody>
      </p:sp>
      <p:graphicFrame>
        <p:nvGraphicFramePr>
          <p:cNvPr id="5" name="Таблица 4"/>
          <p:cNvGraphicFramePr>
            <a:graphicFrameLocks noGrp="1"/>
          </p:cNvGraphicFramePr>
          <p:nvPr/>
        </p:nvGraphicFramePr>
        <p:xfrm>
          <a:off x="1043608" y="1988840"/>
          <a:ext cx="6792416" cy="2736303"/>
        </p:xfrm>
        <a:graphic>
          <a:graphicData uri="http://schemas.openxmlformats.org/drawingml/2006/table">
            <a:tbl>
              <a:tblPr/>
              <a:tblGrid>
                <a:gridCol w="2651920"/>
                <a:gridCol w="2102469"/>
                <a:gridCol w="2038027"/>
              </a:tblGrid>
              <a:tr h="912101">
                <a:tc>
                  <a:txBody>
                    <a:bodyPr/>
                    <a:lstStyle/>
                    <a:p>
                      <a:pPr>
                        <a:lnSpc>
                          <a:spcPct val="115000"/>
                        </a:lnSpc>
                        <a:spcAft>
                          <a:spcPts val="0"/>
                        </a:spcAft>
                      </a:pPr>
                      <a:r>
                        <a:rPr lang="ru-RU" sz="1600" dirty="0">
                          <a:solidFill>
                            <a:srgbClr val="000000"/>
                          </a:solidFill>
                          <a:latin typeface="Calibri"/>
                          <a:ea typeface="Times New Roman"/>
                          <a:cs typeface="Times New Roman"/>
                        </a:rPr>
                        <a:t>            </a:t>
                      </a:r>
                      <a:r>
                        <a:rPr lang="ru-RU" sz="1600" dirty="0" smtClean="0">
                          <a:solidFill>
                            <a:srgbClr val="000000"/>
                          </a:solidFill>
                          <a:latin typeface="Calibri"/>
                          <a:ea typeface="Times New Roman"/>
                          <a:cs typeface="Times New Roman"/>
                        </a:rPr>
                        <a:t>                  </a:t>
                      </a:r>
                      <a:r>
                        <a:rPr lang="ru-RU" sz="1600" dirty="0">
                          <a:solidFill>
                            <a:srgbClr val="000000"/>
                          </a:solidFill>
                          <a:latin typeface="Calibri"/>
                          <a:ea typeface="Times New Roman"/>
                          <a:cs typeface="Times New Roman"/>
                        </a:rPr>
                        <a:t>Посадник</a:t>
                      </a:r>
                      <a:endParaRPr lang="ru-RU" sz="1200" dirty="0">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r>
                        <a:rPr lang="ru-RU" sz="1600" dirty="0">
                          <a:solidFill>
                            <a:srgbClr val="000000"/>
                          </a:solidFill>
                          <a:latin typeface="Calibri"/>
                          <a:ea typeface="Times New Roman"/>
                          <a:cs typeface="Times New Roman"/>
                        </a:rPr>
                        <a:t>            Архиепископ</a:t>
                      </a:r>
                      <a:endParaRPr lang="ru-RU" sz="1200" dirty="0">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r>
                        <a:rPr lang="ru-RU" sz="1000" dirty="0">
                          <a:solidFill>
                            <a:srgbClr val="000000"/>
                          </a:solidFill>
                          <a:latin typeface="Calibri"/>
                          <a:ea typeface="Times New Roman"/>
                          <a:cs typeface="Times New Roman"/>
                        </a:rPr>
                        <a:t>              </a:t>
                      </a:r>
                      <a:r>
                        <a:rPr lang="ru-RU" sz="1600" dirty="0">
                          <a:solidFill>
                            <a:srgbClr val="000000"/>
                          </a:solidFill>
                          <a:latin typeface="Calibri"/>
                          <a:ea typeface="Times New Roman"/>
                          <a:cs typeface="Times New Roman"/>
                        </a:rPr>
                        <a:t>Тысяцкий</a:t>
                      </a:r>
                      <a:endParaRPr lang="ru-RU" sz="1200" dirty="0">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912101">
                <a:tc>
                  <a:txBody>
                    <a:bodyPr/>
                    <a:lstStyle/>
                    <a:p>
                      <a:pPr>
                        <a:lnSpc>
                          <a:spcPct val="115000"/>
                        </a:lnSpc>
                        <a:spcAft>
                          <a:spcPts val="0"/>
                        </a:spcAft>
                      </a:pPr>
                      <a:endParaRPr lang="ru-RU" sz="1000" dirty="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912101">
                <a:tc>
                  <a:txBody>
                    <a:bodyPr/>
                    <a:lstStyle/>
                    <a:p>
                      <a:pPr>
                        <a:lnSpc>
                          <a:spcPct val="115000"/>
                        </a:lnSpc>
                        <a:spcAft>
                          <a:spcPts val="0"/>
                        </a:spcAft>
                      </a:pPr>
                      <a:endParaRPr lang="ru-RU" sz="100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cs typeface="Times New Roman"/>
                      </a:endParaRPr>
                    </a:p>
                  </a:txBody>
                  <a:tcPr marL="50070" marR="50070"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bl>
          </a:graphicData>
        </a:graphic>
      </p:graphicFrame>
      <p:sp>
        <p:nvSpPr>
          <p:cNvPr id="6" name="Прямоугольник 5"/>
          <p:cNvSpPr/>
          <p:nvPr/>
        </p:nvSpPr>
        <p:spPr>
          <a:xfrm>
            <a:off x="2339752" y="692696"/>
            <a:ext cx="4253218" cy="646331"/>
          </a:xfrm>
          <a:prstGeom prst="rect">
            <a:avLst/>
          </a:prstGeom>
        </p:spPr>
        <p:txBody>
          <a:bodyPr wrap="square">
            <a:spAutoFit/>
          </a:bodyPr>
          <a:lstStyle/>
          <a:p>
            <a:pPr algn="ctr"/>
            <a:r>
              <a:rPr lang="ru-RU" dirty="0" smtClean="0"/>
              <a:t>Таблица </a:t>
            </a:r>
            <a:r>
              <a:rPr lang="ru-RU" dirty="0" smtClean="0"/>
              <a:t>заполняется </a:t>
            </a:r>
            <a:r>
              <a:rPr lang="ru-RU" dirty="0" smtClean="0"/>
              <a:t>учениками </a:t>
            </a:r>
          </a:p>
          <a:p>
            <a:pPr algn="ctr"/>
            <a:r>
              <a:rPr lang="ru-RU" dirty="0" smtClean="0"/>
              <a:t>на </a:t>
            </a:r>
            <a:r>
              <a:rPr lang="ru-RU" dirty="0" smtClean="0"/>
              <a:t>листе ватмана.</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40700" y="0"/>
            <a:ext cx="9184700" cy="6858000"/>
          </a:xfrm>
          <a:prstGeom prst="rect">
            <a:avLst/>
          </a:prstGeom>
          <a:noFill/>
        </p:spPr>
      </p:pic>
      <p:pic>
        <p:nvPicPr>
          <p:cNvPr id="5" name="Picture" descr="C:\Users\User\Desktop\новгород\img9.jpg"/>
          <p:cNvPicPr>
            <a:picLocks noGrp="1"/>
          </p:cNvPicPr>
          <p:nvPr>
            <p:ph idx="1"/>
          </p:nvPr>
        </p:nvPicPr>
        <p:blipFill>
          <a:blip r:embed="rId3" cstate="print"/>
          <a:stretch>
            <a:fillRect/>
          </a:stretch>
        </p:blipFill>
        <p:spPr bwMode="auto">
          <a:xfrm>
            <a:off x="323528" y="188640"/>
            <a:ext cx="8424936" cy="62646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683568" y="692696"/>
            <a:ext cx="8136904" cy="5616624"/>
          </a:xfrm>
        </p:spPr>
        <p:txBody>
          <a:bodyPr>
            <a:normAutofit fontScale="90000"/>
          </a:bodyPr>
          <a:lstStyle/>
          <a:p>
            <a:r>
              <a:rPr lang="ru-RU" u="sng" dirty="0" smtClean="0"/>
              <a:t/>
            </a:r>
            <a:br>
              <a:rPr lang="ru-RU" u="sng" dirty="0" smtClean="0"/>
            </a:br>
            <a:r>
              <a:rPr lang="ru-RU" b="1" i="1" u="sng" dirty="0" smtClean="0"/>
              <a:t>Цели:</a:t>
            </a:r>
            <a:r>
              <a:rPr lang="ru-RU" dirty="0" smtClean="0"/>
              <a:t/>
            </a:r>
            <a:br>
              <a:rPr lang="ru-RU" dirty="0" smtClean="0"/>
            </a:br>
            <a:r>
              <a:rPr lang="ru-RU" dirty="0" smtClean="0"/>
              <a:t>- </a:t>
            </a:r>
            <a:r>
              <a:rPr lang="ru-RU" sz="3100" dirty="0" smtClean="0"/>
              <a:t>«погружение в историю, в ходе которого ученики эмоционально переживают то, что чувствовали участники событий (это формирует их ценностные установки)</a:t>
            </a:r>
            <a:br>
              <a:rPr lang="ru-RU" sz="3100" dirty="0" smtClean="0"/>
            </a:br>
            <a:r>
              <a:rPr lang="ru-RU" sz="3100" dirty="0" smtClean="0"/>
              <a:t>- способствую тому, чтобы учащиеся пришли к выводу о том, что из любой  ситуации существует много выходов и определили от чего зависит тот или иной выход, т.е. формируется ответственность детей  за выбор </a:t>
            </a:r>
            <a:br>
              <a:rPr lang="ru-RU" sz="3100" dirty="0" smtClean="0"/>
            </a:br>
            <a:r>
              <a:rPr lang="ru-RU" sz="3100" dirty="0" smtClean="0"/>
              <a:t>- развитие компетентностей учащихся</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755576" y="836712"/>
            <a:ext cx="7702624" cy="5256583"/>
          </a:xfrm>
        </p:spPr>
        <p:txBody>
          <a:bodyPr>
            <a:normAutofit/>
          </a:bodyPr>
          <a:lstStyle/>
          <a:p>
            <a:pPr lvl="0"/>
            <a:r>
              <a:rPr lang="ru-RU" dirty="0" smtClean="0"/>
              <a:t/>
            </a:r>
            <a:br>
              <a:rPr lang="ru-RU" dirty="0" smtClean="0"/>
            </a:br>
            <a:endParaRPr lang="ru-RU" b="1" i="1" dirty="0"/>
          </a:p>
        </p:txBody>
      </p:sp>
      <p:graphicFrame>
        <p:nvGraphicFramePr>
          <p:cNvPr id="6" name="Diagram1"/>
          <p:cNvGraphicFramePr/>
          <p:nvPr/>
        </p:nvGraphicFramePr>
        <p:xfrm>
          <a:off x="1475656" y="1700808"/>
          <a:ext cx="5839861" cy="3328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Прямоугольник 6"/>
          <p:cNvSpPr/>
          <p:nvPr/>
        </p:nvSpPr>
        <p:spPr>
          <a:xfrm>
            <a:off x="827584" y="908720"/>
            <a:ext cx="7704855" cy="461665"/>
          </a:xfrm>
          <a:prstGeom prst="rect">
            <a:avLst/>
          </a:prstGeom>
        </p:spPr>
        <p:txBody>
          <a:bodyPr wrap="square">
            <a:spAutoFit/>
          </a:bodyPr>
          <a:lstStyle/>
          <a:p>
            <a:r>
              <a:rPr lang="ru-RU" sz="2400" b="1" i="1" dirty="0" smtClean="0"/>
              <a:t>          Схема управления Новгородской землей</a:t>
            </a:r>
            <a:endParaRPr lang="ru-RU" sz="2400" b="1"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normAutofit fontScale="90000"/>
          </a:bodyPr>
          <a:lstStyle/>
          <a:p>
            <a:r>
              <a:rPr lang="ru-RU" sz="2800" dirty="0" smtClean="0"/>
              <a:t>Типичные черты новгородской храмовой архитектуры</a:t>
            </a:r>
            <a:br>
              <a:rPr lang="ru-RU" sz="2800" dirty="0" smtClean="0"/>
            </a:br>
            <a:r>
              <a:rPr lang="ru-RU" sz="2800" dirty="0" smtClean="0"/>
              <a:t>                Название храма</a:t>
            </a:r>
            <a:br>
              <a:rPr lang="ru-RU" sz="2800" dirty="0" smtClean="0"/>
            </a:br>
            <a:r>
              <a:rPr lang="ru-RU" sz="2800" dirty="0" smtClean="0"/>
              <a:t>            Отличительные черты</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endParaRPr lang="ru-RU" sz="2800" b="1" i="1" dirty="0"/>
          </a:p>
        </p:txBody>
      </p:sp>
      <p:graphicFrame>
        <p:nvGraphicFramePr>
          <p:cNvPr id="5" name="Таблица 4"/>
          <p:cNvGraphicFramePr>
            <a:graphicFrameLocks noGrp="1"/>
          </p:cNvGraphicFramePr>
          <p:nvPr/>
        </p:nvGraphicFramePr>
        <p:xfrm>
          <a:off x="755576" y="1988841"/>
          <a:ext cx="7920880" cy="2160239"/>
        </p:xfrm>
        <a:graphic>
          <a:graphicData uri="http://schemas.openxmlformats.org/drawingml/2006/table">
            <a:tbl>
              <a:tblPr/>
              <a:tblGrid>
                <a:gridCol w="3431019"/>
                <a:gridCol w="4489861"/>
              </a:tblGrid>
              <a:tr h="587585">
                <a:tc>
                  <a:txBody>
                    <a:bodyPr/>
                    <a:lstStyle/>
                    <a:p>
                      <a:pPr>
                        <a:lnSpc>
                          <a:spcPct val="115000"/>
                        </a:lnSpc>
                        <a:spcAft>
                          <a:spcPts val="0"/>
                        </a:spcAft>
                      </a:pPr>
                      <a:r>
                        <a:rPr lang="ru-RU" sz="1000" dirty="0">
                          <a:solidFill>
                            <a:srgbClr val="000000"/>
                          </a:solidFill>
                          <a:latin typeface="Calibri"/>
                          <a:ea typeface="Times New Roman"/>
                        </a:rPr>
                        <a:t>             </a:t>
                      </a:r>
                      <a:r>
                        <a:rPr lang="ru-RU" sz="1000" dirty="0" smtClean="0">
                          <a:solidFill>
                            <a:srgbClr val="000000"/>
                          </a:solidFill>
                          <a:latin typeface="Calibri"/>
                          <a:ea typeface="Times New Roman"/>
                        </a:rPr>
                        <a:t>           </a:t>
                      </a:r>
                      <a:r>
                        <a:rPr lang="ru-RU" sz="1800" dirty="0">
                          <a:solidFill>
                            <a:srgbClr val="000000"/>
                          </a:solidFill>
                          <a:latin typeface="Calibri"/>
                          <a:ea typeface="Times New Roman"/>
                        </a:rPr>
                        <a:t>Название храма</a:t>
                      </a:r>
                      <a:endParaRPr lang="ru-RU" sz="800" dirty="0">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r>
                        <a:rPr lang="ru-RU" sz="1600" dirty="0">
                          <a:solidFill>
                            <a:srgbClr val="000000"/>
                          </a:solidFill>
                          <a:latin typeface="Calibri"/>
                          <a:ea typeface="Times New Roman"/>
                        </a:rPr>
                        <a:t>         </a:t>
                      </a:r>
                      <a:r>
                        <a:rPr lang="ru-RU" sz="1600" dirty="0" smtClean="0">
                          <a:solidFill>
                            <a:srgbClr val="000000"/>
                          </a:solidFill>
                          <a:latin typeface="Calibri"/>
                          <a:ea typeface="Times New Roman"/>
                        </a:rPr>
                        <a:t>                    </a:t>
                      </a:r>
                      <a:r>
                        <a:rPr lang="ru-RU" sz="1600" dirty="0">
                          <a:solidFill>
                            <a:srgbClr val="000000"/>
                          </a:solidFill>
                          <a:latin typeface="Calibri"/>
                          <a:ea typeface="Times New Roman"/>
                        </a:rPr>
                        <a:t>Отличительные черты</a:t>
                      </a:r>
                      <a:endParaRPr lang="ru-RU" sz="1200" dirty="0">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237277">
                <a:tc>
                  <a:txBody>
                    <a:bodyPr/>
                    <a:lstStyle/>
                    <a:p>
                      <a:pPr>
                        <a:lnSpc>
                          <a:spcPct val="115000"/>
                        </a:lnSpc>
                        <a:spcAft>
                          <a:spcPts val="0"/>
                        </a:spcAft>
                      </a:pPr>
                      <a:endParaRPr lang="ru-RU" sz="1000" dirty="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237277">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237277">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237277">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r h="623546">
                <a:tc>
                  <a:txBody>
                    <a:bodyPr/>
                    <a:lstStyle/>
                    <a:p>
                      <a:pPr>
                        <a:lnSpc>
                          <a:spcPct val="115000"/>
                        </a:lnSpc>
                        <a:spcAft>
                          <a:spcPts val="0"/>
                        </a:spcAft>
                      </a:pPr>
                      <a:endParaRPr lang="ru-RU" sz="100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c>
                  <a:txBody>
                    <a:bodyPr/>
                    <a:lstStyle/>
                    <a:p>
                      <a:pPr>
                        <a:lnSpc>
                          <a:spcPct val="115000"/>
                        </a:lnSpc>
                        <a:spcAft>
                          <a:spcPts val="0"/>
                        </a:spcAft>
                      </a:pPr>
                      <a:endParaRPr lang="ru-RU" sz="1000" dirty="0">
                        <a:solidFill>
                          <a:srgbClr val="000000"/>
                        </a:solidFill>
                        <a:latin typeface="Calibri"/>
                        <a:ea typeface="Times New Roman"/>
                      </a:endParaRPr>
                    </a:p>
                  </a:txBody>
                  <a:tcPr marL="49539" marR="49539" marT="0" marB="0">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tcPr>
                </a:tc>
              </a:tr>
            </a:tbl>
          </a:graphicData>
        </a:graphic>
      </p:graphicFrame>
      <p:sp>
        <p:nvSpPr>
          <p:cNvPr id="3073" name="Rectangle 1"/>
          <p:cNvSpPr>
            <a:spLocks noChangeArrowheads="1"/>
          </p:cNvSpPr>
          <p:nvPr/>
        </p:nvSpPr>
        <p:spPr bwMode="auto">
          <a:xfrm>
            <a:off x="971600" y="755915"/>
            <a:ext cx="770485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4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Типичные черты новгородской храмовой архитектуры</a:t>
            </a:r>
            <a:endParaRPr kumimoji="0" lang="ru-RU" sz="2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1" i="1"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rot="10800000" flipV="1">
            <a:off x="251520" y="4641483"/>
            <a:ext cx="88924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Учитель</a:t>
            </a:r>
            <a:r>
              <a:rPr kumimoji="0" lang="ru-RU"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указывает на допущенные ошибки.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Оценивает работу учащих</a:t>
            </a:r>
            <a:r>
              <a:rPr lang="ru-RU" dirty="0" smtClean="0">
                <a:latin typeface="Times New Roman" pitchFamily="18" charset="0"/>
                <a:ea typeface="SimSun" pitchFamily="2" charset="-122"/>
                <a:cs typeface="Times New Roman" pitchFamily="18" charset="0"/>
              </a:rPr>
              <a:t>ся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normAutofit fontScale="90000"/>
          </a:bodyPr>
          <a:lstStyle/>
          <a:p>
            <a:r>
              <a:rPr lang="ru-RU" sz="2800" dirty="0" smtClean="0"/>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r>
              <a:rPr lang="ru-RU" sz="2800" dirty="0" smtClean="0"/>
              <a:t> </a:t>
            </a:r>
            <a:br>
              <a:rPr lang="ru-RU" sz="2800" dirty="0" smtClean="0"/>
            </a:br>
            <a:endParaRPr lang="ru-RU" sz="2800" b="1" i="1" dirty="0"/>
          </a:p>
        </p:txBody>
      </p:sp>
      <p:sp>
        <p:nvSpPr>
          <p:cNvPr id="3073" name="Rectangle 1"/>
          <p:cNvSpPr>
            <a:spLocks noChangeArrowheads="1"/>
          </p:cNvSpPr>
          <p:nvPr/>
        </p:nvSpPr>
        <p:spPr bwMode="auto">
          <a:xfrm>
            <a:off x="971600" y="1171413"/>
            <a:ext cx="770485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ru-RU" sz="2400" b="1" i="1"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rot="10800000" flipV="1">
            <a:off x="251520" y="4779982"/>
            <a:ext cx="889248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1187624" y="447174"/>
            <a:ext cx="6696744"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Кейс технологии предоставляют больше возможностей для работы с информацией, оценки альтернативных решений, что очень важно в настоящее время, когда ежедневно возрастают</a:t>
            </a:r>
            <a:r>
              <a:rPr kumimoji="0" lang="ru-RU" sz="24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объемы информационных потоков, освещаются различные точки зрения на одно и то же событие.</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a:t>
            </a:r>
            <a:r>
              <a:rPr kumimoji="0" lang="ru-RU" sz="24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жизни ученикам пригодится умение логически мыслить, формулировать вопрос, аргументировать ответ, делать собственные выводы, отстаивать свое мнение - этому способствует именно кейс </a:t>
            </a:r>
            <a:r>
              <a:rPr kumimoji="0" lang="ru-RU" sz="2400" b="0" i="0" u="none" strike="noStrike" cap="none" normalizeH="0" baseline="0" dirty="0" smtClean="0">
                <a:ln>
                  <a:noFill/>
                </a:ln>
                <a:solidFill>
                  <a:srgbClr val="000000"/>
                </a:solidFill>
                <a:effectLst/>
                <a:latin typeface="Calibri"/>
                <a:ea typeface="Times New Roman" pitchFamily="18" charset="0"/>
                <a:cs typeface="Arial" pitchFamily="34" charset="0"/>
              </a:rPr>
              <a:t>–</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метод.</a:t>
            </a:r>
            <a:endParaRPr kumimoji="0" lang="ru-RU"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noAutofit/>
          </a:bodyPr>
          <a:lstStyle/>
          <a:p>
            <a:r>
              <a:rPr lang="ru-RU" sz="3600" b="1" i="1" dirty="0" smtClean="0"/>
              <a:t>Структура кейса:</a:t>
            </a:r>
            <a:r>
              <a:rPr lang="ru-RU" sz="3600" dirty="0" smtClean="0"/>
              <a:t/>
            </a:r>
            <a:br>
              <a:rPr lang="ru-RU" sz="3600" dirty="0" smtClean="0"/>
            </a:br>
            <a:r>
              <a:rPr lang="ru-RU" sz="3600" dirty="0" smtClean="0"/>
              <a:t>- Оглавление содержимого кейса</a:t>
            </a:r>
            <a:br>
              <a:rPr lang="ru-RU" sz="3600" dirty="0" smtClean="0"/>
            </a:br>
            <a:r>
              <a:rPr lang="ru-RU" sz="3600" dirty="0" smtClean="0"/>
              <a:t>- Методические указания по работе с кейсом</a:t>
            </a:r>
            <a:br>
              <a:rPr lang="ru-RU" sz="3600" dirty="0" smtClean="0"/>
            </a:br>
            <a:r>
              <a:rPr lang="ru-RU" sz="3600" dirty="0" smtClean="0"/>
              <a:t>- Задания для самостоятельной работы</a:t>
            </a:r>
            <a:br>
              <a:rPr lang="ru-RU" sz="3600" dirty="0" smtClean="0"/>
            </a:br>
            <a:r>
              <a:rPr lang="ru-RU" sz="3600" dirty="0" smtClean="0"/>
              <a:t>- Список дополнительной литературы</a:t>
            </a:r>
            <a:br>
              <a:rPr lang="ru-RU" sz="3600" dirty="0" smtClean="0"/>
            </a:br>
            <a:r>
              <a:rPr lang="ru-RU" sz="3600" dirty="0" smtClean="0"/>
              <a:t>Глоссарий.</a:t>
            </a:r>
            <a:br>
              <a:rPr lang="ru-RU" sz="3600" dirty="0" smtClean="0"/>
            </a:br>
            <a:endParaRPr lang="ru-RU" sz="3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685800" y="2348880"/>
            <a:ext cx="7772400" cy="1251570"/>
          </a:xfrm>
        </p:spPr>
        <p:txBody>
          <a:bodyPr>
            <a:noAutofit/>
          </a:bodyPr>
          <a:lstStyle/>
          <a:p>
            <a:r>
              <a:rPr lang="ru-RU" sz="2000" b="1" dirty="0" smtClean="0"/>
              <a:t/>
            </a:r>
            <a:br>
              <a:rPr lang="ru-RU" sz="2000" b="1" dirty="0" smtClean="0"/>
            </a:br>
            <a:r>
              <a:rPr lang="ru-RU" sz="2000" b="1" dirty="0" smtClean="0"/>
              <a:t/>
            </a:r>
            <a:br>
              <a:rPr lang="ru-RU" sz="2000" b="1" dirty="0" smtClean="0"/>
            </a:br>
            <a:r>
              <a:rPr lang="ru-RU" sz="2000" b="1" i="1" dirty="0" smtClean="0"/>
              <a:t>Фаза работы </a:t>
            </a:r>
            <a:br>
              <a:rPr lang="ru-RU" sz="2000" b="1" i="1" dirty="0" smtClean="0"/>
            </a:br>
            <a:r>
              <a:rPr lang="ru-RU" sz="2000" b="1" i="1" dirty="0" smtClean="0"/>
              <a:t>Действия преподавателя </a:t>
            </a:r>
            <a:br>
              <a:rPr lang="ru-RU" sz="2000" b="1" i="1" dirty="0" smtClean="0"/>
            </a:br>
            <a:r>
              <a:rPr lang="ru-RU" sz="2000" b="1" i="1" dirty="0" smtClean="0"/>
              <a:t>Действия учеников </a:t>
            </a:r>
            <a:r>
              <a:rPr lang="ru-RU" sz="2000" dirty="0" smtClean="0"/>
              <a:t/>
            </a:r>
            <a:br>
              <a:rPr lang="ru-RU" sz="2000" dirty="0" smtClean="0"/>
            </a:br>
            <a:r>
              <a:rPr lang="ru-RU" sz="2000" b="1" i="1" dirty="0" smtClean="0"/>
              <a:t>До занятия. </a:t>
            </a:r>
            <a:r>
              <a:rPr lang="ru-RU" sz="2000" dirty="0" smtClean="0"/>
              <a:t/>
            </a:r>
            <a:br>
              <a:rPr lang="ru-RU" sz="2000" dirty="0" smtClean="0"/>
            </a:br>
            <a:r>
              <a:rPr lang="ru-RU" sz="2000" dirty="0" smtClean="0"/>
              <a:t>Составляет или подбирает кейс.</a:t>
            </a:r>
            <a:br>
              <a:rPr lang="ru-RU" sz="2000" dirty="0" smtClean="0"/>
            </a:br>
            <a:r>
              <a:rPr lang="ru-RU" sz="2000" dirty="0" smtClean="0"/>
              <a:t>Определяет основные и вспомогательные материалы.</a:t>
            </a:r>
            <a:br>
              <a:rPr lang="ru-RU" sz="2000" dirty="0" smtClean="0"/>
            </a:br>
            <a:r>
              <a:rPr lang="ru-RU" sz="2000" dirty="0" smtClean="0"/>
              <a:t>Разрабатывает  сценарий занятий. /</a:t>
            </a:r>
            <a:br>
              <a:rPr lang="ru-RU" sz="2000" dirty="0" smtClean="0"/>
            </a:br>
            <a:r>
              <a:rPr lang="ru-RU" sz="2000" dirty="0" smtClean="0"/>
              <a:t> Получает кейс и список рекомендуемой литературы.</a:t>
            </a:r>
            <a:br>
              <a:rPr lang="ru-RU" sz="2000" dirty="0" smtClean="0"/>
            </a:br>
            <a:r>
              <a:rPr lang="ru-RU" sz="2000" dirty="0" smtClean="0"/>
              <a:t> Самостоятельно готовится к занятию. </a:t>
            </a:r>
            <a:br>
              <a:rPr lang="ru-RU" sz="2000" dirty="0" smtClean="0"/>
            </a:br>
            <a:r>
              <a:rPr lang="ru-RU" sz="2000" b="1" i="1" dirty="0" smtClean="0"/>
              <a:t>Во время занятия </a:t>
            </a:r>
            <a:r>
              <a:rPr lang="ru-RU" sz="2000" dirty="0" smtClean="0"/>
              <a:t/>
            </a:r>
            <a:br>
              <a:rPr lang="ru-RU" sz="2000" dirty="0" smtClean="0"/>
            </a:br>
            <a:r>
              <a:rPr lang="ru-RU" sz="2000" dirty="0" smtClean="0"/>
              <a:t>Организует предварительное обсуждение кейса.</a:t>
            </a:r>
            <a:br>
              <a:rPr lang="ru-RU" sz="2000" dirty="0" smtClean="0"/>
            </a:br>
            <a:r>
              <a:rPr lang="ru-RU" sz="2000" dirty="0" smtClean="0"/>
              <a:t>Делит класс на подгруппы.</a:t>
            </a:r>
            <a:br>
              <a:rPr lang="ru-RU" sz="2000" dirty="0" smtClean="0"/>
            </a:br>
            <a:r>
              <a:rPr lang="ru-RU" sz="2000" dirty="0" smtClean="0"/>
              <a:t>Руководит обсуждением кейса в подгруппах. /</a:t>
            </a:r>
            <a:br>
              <a:rPr lang="ru-RU" sz="2000" dirty="0" smtClean="0"/>
            </a:br>
            <a:r>
              <a:rPr lang="ru-RU" sz="2000" dirty="0" smtClean="0"/>
              <a:t>Задает вопросы.</a:t>
            </a:r>
            <a:br>
              <a:rPr lang="ru-RU" sz="2000" dirty="0" smtClean="0"/>
            </a:br>
            <a:r>
              <a:rPr lang="ru-RU" sz="2000" dirty="0" smtClean="0"/>
              <a:t>Разрабатывает варианты решений.</a:t>
            </a:r>
            <a:br>
              <a:rPr lang="ru-RU" sz="2000" dirty="0" smtClean="0"/>
            </a:br>
            <a:r>
              <a:rPr lang="ru-RU" sz="2000" dirty="0" smtClean="0"/>
              <a:t>Участвует в принятии решений. </a:t>
            </a:r>
            <a:br>
              <a:rPr lang="ru-RU" sz="2000" dirty="0" smtClean="0"/>
            </a:br>
            <a:r>
              <a:rPr lang="ru-RU" sz="2000" b="1" i="1" dirty="0" smtClean="0"/>
              <a:t>После занятия </a:t>
            </a:r>
            <a:r>
              <a:rPr lang="ru-RU" sz="2000" dirty="0" smtClean="0"/>
              <a:t/>
            </a:r>
            <a:br>
              <a:rPr lang="ru-RU" sz="2000" dirty="0" smtClean="0"/>
            </a:br>
            <a:r>
              <a:rPr lang="ru-RU" sz="2000" dirty="0" smtClean="0"/>
              <a:t>Оценивает работу учеников.</a:t>
            </a:r>
            <a:br>
              <a:rPr lang="ru-RU" sz="2000" dirty="0" smtClean="0"/>
            </a:br>
            <a:r>
              <a:rPr lang="ru-RU" sz="2000" dirty="0" smtClean="0"/>
              <a:t>Оценивает принятые решения и поставленные вопросы. /</a:t>
            </a:r>
            <a:br>
              <a:rPr lang="ru-RU" sz="2000" dirty="0" smtClean="0"/>
            </a:br>
            <a:r>
              <a:rPr lang="ru-RU" sz="2000" dirty="0" smtClean="0"/>
              <a:t>Составляет письменный отчет( презентация, проект) по данной теме. </a:t>
            </a:r>
            <a:br>
              <a:rPr lang="ru-RU" sz="2000" dirty="0" smtClean="0"/>
            </a:br>
            <a:endParaRPr lang="ru-RU" sz="20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p:txBody>
          <a:bodyPr>
            <a:normAutofit fontScale="90000"/>
          </a:bodyPr>
          <a:lstStyle/>
          <a:p>
            <a:r>
              <a:rPr lang="ru-RU" sz="3100" b="1" dirty="0" smtClean="0"/>
              <a:t/>
            </a:r>
            <a:br>
              <a:rPr lang="ru-RU" sz="3100" b="1" dirty="0" smtClean="0"/>
            </a:br>
            <a:r>
              <a:rPr lang="ru-RU" sz="3100" b="1" dirty="0" smtClean="0"/>
              <a:t/>
            </a:r>
            <a:br>
              <a:rPr lang="ru-RU" sz="3100" b="1" dirty="0" smtClean="0"/>
            </a:br>
            <a:r>
              <a:rPr lang="ru-RU" sz="3100" b="1" dirty="0" smtClean="0"/>
              <a:t/>
            </a:r>
            <a:br>
              <a:rPr lang="ru-RU" sz="3100" b="1" dirty="0" smtClean="0"/>
            </a:br>
            <a:r>
              <a:rPr lang="ru-RU" sz="3100" b="1" dirty="0" smtClean="0"/>
              <a:t/>
            </a:r>
            <a:br>
              <a:rPr lang="ru-RU" sz="3100" b="1" dirty="0" smtClean="0"/>
            </a:br>
            <a:r>
              <a:rPr lang="ru-RU" sz="3600" b="1" dirty="0" smtClean="0"/>
              <a:t>Работа ученика с кейсом</a:t>
            </a:r>
            <a:r>
              <a:rPr lang="ru-RU" sz="3600" dirty="0" smtClean="0"/>
              <a:t/>
            </a:r>
            <a:br>
              <a:rPr lang="ru-RU" sz="3600" dirty="0" smtClean="0"/>
            </a:br>
            <a:r>
              <a:rPr lang="ru-RU" sz="3600" dirty="0" smtClean="0"/>
              <a:t>1.Знакомство с ситуацией, с ее особенностями.</a:t>
            </a:r>
            <a:br>
              <a:rPr lang="ru-RU" sz="3600" dirty="0" smtClean="0"/>
            </a:br>
            <a:r>
              <a:rPr lang="ru-RU" sz="3600" dirty="0" smtClean="0"/>
              <a:t>2.Выделение проблемы( фактов, персоналий и </a:t>
            </a:r>
            <a:r>
              <a:rPr lang="ru-RU" sz="3600" dirty="0" err="1" smtClean="0"/>
              <a:t>тд</a:t>
            </a:r>
            <a:r>
              <a:rPr lang="ru-RU" sz="3600" dirty="0" smtClean="0"/>
              <a:t>.)</a:t>
            </a:r>
            <a:br>
              <a:rPr lang="ru-RU" sz="3600" dirty="0" smtClean="0"/>
            </a:br>
            <a:r>
              <a:rPr lang="ru-RU" sz="3600" dirty="0" smtClean="0"/>
              <a:t>3.Предложение концепции или тем для мозгового штурма.</a:t>
            </a:r>
            <a:br>
              <a:rPr lang="ru-RU" sz="3600" dirty="0" smtClean="0"/>
            </a:br>
            <a:r>
              <a:rPr lang="ru-RU" sz="3600" dirty="0" smtClean="0"/>
              <a:t>4. Анализ последствий принятия того или иного решения.</a:t>
            </a:r>
            <a:br>
              <a:rPr lang="ru-RU" sz="3600" dirty="0" smtClean="0"/>
            </a:br>
            <a:r>
              <a:rPr lang="ru-RU" sz="3600" dirty="0" smtClean="0"/>
              <a:t>5. Решение кейса – предложение вариантов последовательности действий, указание на важные проблемы, механизмы решения.</a:t>
            </a:r>
            <a:br>
              <a:rPr lang="ru-RU" sz="3600" dirty="0" smtClean="0"/>
            </a:br>
            <a:r>
              <a:rPr lang="ru-RU" sz="3600" dirty="0" smtClean="0"/>
              <a:t>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685800" y="2130425"/>
            <a:ext cx="7772400" cy="3242791"/>
          </a:xfrm>
        </p:spPr>
        <p:txBody>
          <a:bodyPr>
            <a:normAutofit fontScale="90000"/>
          </a:bodyPr>
          <a:lstStyle/>
          <a:p>
            <a:r>
              <a:rPr lang="ru-RU" sz="4900" i="1" dirty="0" smtClean="0"/>
              <a:t>Пример кейса по теме </a:t>
            </a:r>
            <a:r>
              <a:rPr lang="ru-RU" sz="4900" b="1" i="1" dirty="0" smtClean="0"/>
              <a:t>«Новгородская земля.»</a:t>
            </a:r>
            <a:br>
              <a:rPr lang="ru-RU" sz="4900" b="1" i="1" dirty="0" smtClean="0"/>
            </a:br>
            <a:r>
              <a:rPr lang="ru-RU" sz="4900" b="1" i="1" dirty="0" smtClean="0"/>
              <a:t>6 класс</a:t>
            </a:r>
            <a:r>
              <a:rPr lang="ru-RU" b="1" dirty="0" smtClean="0"/>
              <a:t/>
            </a:r>
            <a:br>
              <a:rPr lang="ru-RU" b="1"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432032" cy="6858000"/>
          </a:xfrm>
          <a:prstGeom prst="rect">
            <a:avLst/>
          </a:prstGeom>
          <a:noFill/>
        </p:spPr>
      </p:pic>
      <p:sp>
        <p:nvSpPr>
          <p:cNvPr id="2" name="Заголовок 1"/>
          <p:cNvSpPr>
            <a:spLocks noGrp="1"/>
          </p:cNvSpPr>
          <p:nvPr>
            <p:ph type="ctrTitle"/>
          </p:nvPr>
        </p:nvSpPr>
        <p:spPr>
          <a:xfrm>
            <a:off x="685800" y="2130425"/>
            <a:ext cx="7772400" cy="3242791"/>
          </a:xfrm>
        </p:spPr>
        <p:txBody>
          <a:bodyPr>
            <a:normAutofit/>
          </a:bodyPr>
          <a:lstStyle/>
          <a:p>
            <a:r>
              <a:rPr lang="ru-RU" b="1" dirty="0" smtClean="0"/>
              <a:t/>
            </a:r>
            <a:br>
              <a:rPr lang="ru-RU" b="1" dirty="0" smtClean="0"/>
            </a:br>
            <a:r>
              <a:rPr lang="ru-RU" dirty="0" smtClean="0"/>
              <a:t/>
            </a:r>
            <a:br>
              <a:rPr lang="ru-RU" dirty="0" smtClean="0"/>
            </a:br>
            <a:endParaRPr lang="ru-RU" dirty="0"/>
          </a:p>
        </p:txBody>
      </p:sp>
      <p:sp>
        <p:nvSpPr>
          <p:cNvPr id="2049" name="Rectangle 1"/>
          <p:cNvSpPr>
            <a:spLocks noChangeArrowheads="1"/>
          </p:cNvSpPr>
          <p:nvPr/>
        </p:nvSpPr>
        <p:spPr bwMode="auto">
          <a:xfrm>
            <a:off x="827584" y="1150077"/>
            <a:ext cx="6984776"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Учитель</a:t>
            </a:r>
            <a:r>
              <a:rPr kumimoji="0" lang="ru-RU" sz="24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обращает внимание школьников на тот факт, что Новгородская земля значительно отличается от других русских княжеств  периода  феодальной раздробленности. Особенно ярко эти отличия проявляются в осуществлении власти, хозяйственной и деятельности и культуре новгородцев.</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Задача учеников – </a:t>
            </a:r>
            <a:r>
              <a:rPr kumimoji="0" lang="ru-RU" sz="24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самостоятельно определить эти отличия. Сделать вывод.  Предложить пути решения данной проблемы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611560" y="260648"/>
            <a:ext cx="7846640" cy="6120679"/>
          </a:xfrm>
        </p:spPr>
        <p:txBody>
          <a:bodyPr>
            <a:noAutofit/>
          </a:bodyPr>
          <a:lstStyle/>
          <a:p>
            <a:r>
              <a:rPr lang="ru-RU" sz="2400" b="1" i="1" dirty="0" smtClean="0"/>
              <a:t/>
            </a:r>
            <a:br>
              <a:rPr lang="ru-RU" sz="2400" b="1" i="1" dirty="0" smtClean="0"/>
            </a:br>
            <a:r>
              <a:rPr lang="ru-RU" sz="2400" b="1" i="1" dirty="0" smtClean="0"/>
              <a:t>Действия учеников:</a:t>
            </a:r>
            <a:r>
              <a:rPr lang="ru-RU" sz="2400" dirty="0" smtClean="0"/>
              <a:t/>
            </a:r>
            <a:br>
              <a:rPr lang="ru-RU" sz="2400" dirty="0" smtClean="0"/>
            </a:br>
            <a:r>
              <a:rPr lang="ru-RU" sz="2400" dirty="0" smtClean="0"/>
              <a:t>1.Изучить содержимое кейса.</a:t>
            </a:r>
            <a:br>
              <a:rPr lang="ru-RU" sz="2400" dirty="0" smtClean="0"/>
            </a:br>
            <a:r>
              <a:rPr lang="ru-RU" sz="2400" dirty="0" smtClean="0"/>
              <a:t>2.Ответить на вопрос – как содержимое может помочь в решении задачи.</a:t>
            </a:r>
            <a:br>
              <a:rPr lang="ru-RU" sz="2400" dirty="0" smtClean="0"/>
            </a:br>
            <a:r>
              <a:rPr lang="ru-RU" sz="2400" dirty="0" smtClean="0"/>
              <a:t>3.Определить типы представленной информации.</a:t>
            </a:r>
            <a:br>
              <a:rPr lang="ru-RU" sz="2400" dirty="0" smtClean="0"/>
            </a:br>
            <a:r>
              <a:rPr lang="ru-RU" sz="2400" dirty="0" smtClean="0"/>
              <a:t>4.Вникнуть в учебную ситуация, поставить себя на место участников исторического события.</a:t>
            </a:r>
            <a:br>
              <a:rPr lang="ru-RU" sz="2400" dirty="0" smtClean="0"/>
            </a:br>
            <a:r>
              <a:rPr lang="ru-RU" sz="2400" dirty="0" smtClean="0"/>
              <a:t>5.Определить признаки проблемы ( можно записать)</a:t>
            </a:r>
            <a:br>
              <a:rPr lang="ru-RU" sz="2400" dirty="0" smtClean="0"/>
            </a:br>
            <a:r>
              <a:rPr lang="ru-RU" sz="2400" dirty="0" smtClean="0"/>
              <a:t>6.Выделить аспекты, которые могут помочь решить поставленную задачу.</a:t>
            </a:r>
            <a:br>
              <a:rPr lang="ru-RU" sz="2400" dirty="0" smtClean="0"/>
            </a:br>
            <a:r>
              <a:rPr lang="ru-RU" sz="2400" dirty="0" smtClean="0"/>
              <a:t>7.Если есть пробелы в знаниях, обратиться к учебнику, конспектам и т.п.</a:t>
            </a:r>
            <a:br>
              <a:rPr lang="ru-RU" sz="2400" dirty="0" smtClean="0"/>
            </a:br>
            <a:r>
              <a:rPr lang="ru-RU" sz="2400" dirty="0" smtClean="0"/>
              <a:t>8.Так как содержимое кейса не может содержать полную информации., необходимо  сделать самостоятельные предположения и выводы.</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фименко\Desktop\old-blank-paper-with-wax-seal-and-rope_105428-1093.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2" name="Заголовок 1"/>
          <p:cNvSpPr>
            <a:spLocks noGrp="1"/>
          </p:cNvSpPr>
          <p:nvPr>
            <p:ph type="ctrTitle"/>
          </p:nvPr>
        </p:nvSpPr>
        <p:spPr>
          <a:xfrm>
            <a:off x="827584" y="332656"/>
            <a:ext cx="7630616" cy="5760639"/>
          </a:xfrm>
        </p:spPr>
        <p:txBody>
          <a:bodyPr>
            <a:normAutofit fontScale="90000"/>
          </a:bodyPr>
          <a:lstStyle/>
          <a:p>
            <a:r>
              <a:rPr lang="ru-RU" sz="2800" b="1" i="1" dirty="0" smtClean="0"/>
              <a:t/>
            </a:r>
            <a:br>
              <a:rPr lang="ru-RU" sz="2800" b="1" i="1" dirty="0" smtClean="0"/>
            </a:br>
            <a:r>
              <a:rPr lang="ru-RU" sz="2800" b="1" i="1" dirty="0" smtClean="0"/>
              <a:t>Содержание кейса</a:t>
            </a:r>
            <a:br>
              <a:rPr lang="ru-RU" sz="2800" b="1" i="1" dirty="0" smtClean="0"/>
            </a:br>
            <a:r>
              <a:rPr lang="ru-RU" sz="2800" b="1" i="1" dirty="0" smtClean="0"/>
              <a:t> </a:t>
            </a:r>
            <a:r>
              <a:rPr lang="ru-RU" sz="2800" dirty="0" smtClean="0"/>
              <a:t/>
            </a:r>
            <a:br>
              <a:rPr lang="ru-RU" sz="2800" dirty="0" smtClean="0"/>
            </a:br>
            <a:r>
              <a:rPr lang="ru-RU" sz="2800" dirty="0" smtClean="0"/>
              <a:t>-Карта «Русские земли в 12-13 в.в.»</a:t>
            </a:r>
            <a:br>
              <a:rPr lang="ru-RU" sz="2800" dirty="0" smtClean="0"/>
            </a:br>
            <a:r>
              <a:rPr lang="ru-RU" sz="2800" dirty="0" smtClean="0"/>
              <a:t>-Новгородская летопись о восстании в Новгороде в 1136 году ( извлечение).</a:t>
            </a:r>
            <a:br>
              <a:rPr lang="ru-RU" sz="2800" dirty="0" smtClean="0"/>
            </a:br>
            <a:r>
              <a:rPr lang="ru-RU" sz="2800" dirty="0" smtClean="0"/>
              <a:t>-Договорная грамота с тверским князем Ярославом</a:t>
            </a:r>
            <a:br>
              <a:rPr lang="ru-RU" sz="2800" dirty="0" smtClean="0"/>
            </a:br>
            <a:r>
              <a:rPr lang="ru-RU" sz="2800" dirty="0" smtClean="0"/>
              <a:t> ( извлечение).</a:t>
            </a:r>
            <a:br>
              <a:rPr lang="ru-RU" sz="2800" dirty="0" smtClean="0"/>
            </a:br>
            <a:r>
              <a:rPr lang="ru-RU" sz="2800" dirty="0" smtClean="0"/>
              <a:t>-Договорная грамота Новгорода со шведским королем</a:t>
            </a:r>
            <a:br>
              <a:rPr lang="ru-RU" sz="2800" dirty="0" smtClean="0"/>
            </a:br>
            <a:r>
              <a:rPr lang="ru-RU" sz="2800" dirty="0" smtClean="0"/>
              <a:t>( извлечение).</a:t>
            </a:r>
            <a:br>
              <a:rPr lang="ru-RU" sz="2800" dirty="0" smtClean="0"/>
            </a:br>
            <a:r>
              <a:rPr lang="ru-RU" sz="2800" dirty="0" smtClean="0"/>
              <a:t>-Иллюстрации ( г. Новгород в 11 веке, берестяные грамоты, новгородская архитектура).</a:t>
            </a:r>
            <a:br>
              <a:rPr lang="ru-RU" sz="2800" dirty="0" smtClean="0"/>
            </a:br>
            <a:r>
              <a:rPr lang="ru-RU" sz="2800" dirty="0" smtClean="0"/>
              <a:t>- Рекомендации по работе с кейсом.</a:t>
            </a:r>
            <a:br>
              <a:rPr lang="ru-RU" sz="2800" dirty="0" smtClean="0"/>
            </a:br>
            <a:endParaRPr lang="ru-RU"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156</Words>
  <Application>Microsoft Office PowerPoint</Application>
  <PresentationFormat>Экран (4:3)</PresentationFormat>
  <Paragraphs>54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Использование кейс- технологии на уроках истории и обществознания</vt:lpstr>
      <vt:lpstr> Цели: - «погружение в историю, в ходе которого ученики эмоционально переживают то, что чувствовали участники событий (это формирует их ценностные установки) - способствую тому, чтобы учащиеся пришли к выводу о том, что из любой  ситуации существует много выходов и определили от чего зависит тот или иной выход, т.е. формируется ответственность детей  за выбор  - развитие компетентностей учащихся </vt:lpstr>
      <vt:lpstr>Структура кейса: - Оглавление содержимого кейса - Методические указания по работе с кейсом - Задания для самостоятельной работы - Список дополнительной литературы Глоссарий. </vt:lpstr>
      <vt:lpstr>  Фаза работы  Действия преподавателя  Действия учеников  До занятия.  Составляет или подбирает кейс. Определяет основные и вспомогательные материалы. Разрабатывает  сценарий занятий. /  Получает кейс и список рекомендуемой литературы.  Самостоятельно готовится к занятию.  Во время занятия  Организует предварительное обсуждение кейса. Делит класс на подгруппы. Руководит обсуждением кейса в подгруппах. / Задает вопросы. Разрабатывает варианты решений. Участвует в принятии решений.  После занятия  Оценивает работу учеников. Оценивает принятые решения и поставленные вопросы. / Составляет письменный отчет( презентация, проект) по данной теме.  </vt:lpstr>
      <vt:lpstr>    Работа ученика с кейсом 1.Знакомство с ситуацией, с ее особенностями. 2.Выделение проблемы( фактов, персоналий и тд.) 3.Предложение концепции или тем для мозгового штурма. 4. Анализ последствий принятия того или иного решения. 5. Решение кейса – предложение вариантов последовательности действий, указание на важные проблемы, механизмы решения.   </vt:lpstr>
      <vt:lpstr>Пример кейса по теме «Новгородская земля.» 6 класс  </vt:lpstr>
      <vt:lpstr>  </vt:lpstr>
      <vt:lpstr> Действия учеников: 1.Изучить содержимое кейса. 2.Ответить на вопрос – как содержимое может помочь в решении задачи. 3.Определить типы представленной информации. 4.Вникнуть в учебную ситуация, поставить себя на место участников исторического события. 5.Определить признаки проблемы ( можно записать) 6.Выделить аспекты, которые могут помочь решить поставленную задачу. 7.Если есть пробелы в знаниях, обратиться к учебнику, конспектам и т.п. 8.Так как содержимое кейса не может содержать полную информации., необходимо  сделать самостоятельные предположения и выводы.</vt:lpstr>
      <vt:lpstr> Содержание кейса   -Карта «Русские земли в 12-13 в.в.» -Новгородская летопись о восстании в Новгороде в 1136 году ( извлечение). -Договорная грамота с тверским князем Ярославом  ( извлечение). -Договорная грамота Новгорода со шведским королем ( извлечение). -Иллюстрации ( г. Новгород в 11 веке, берестяные грамоты, новгородская архитектура). - Рекомендации по работе с кейсом. </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 </vt:lpstr>
      <vt:lpstr>Типичные черты новгородской храмовой архитектуры                 Название храма             Отличительные черты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Использование кейс- технологии на уроках истории и обществознания</dc:title>
  <dc:creator>Ефименко</dc:creator>
  <cp:lastModifiedBy>Ефименко</cp:lastModifiedBy>
  <cp:revision>20</cp:revision>
  <dcterms:created xsi:type="dcterms:W3CDTF">2023-12-25T02:54:45Z</dcterms:created>
  <dcterms:modified xsi:type="dcterms:W3CDTF">2023-12-25T08:04:58Z</dcterms:modified>
</cp:coreProperties>
</file>