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6" r:id="rId1"/>
  </p:sldMasterIdLst>
  <p:sldIdLst>
    <p:sldId id="260" r:id="rId2"/>
    <p:sldId id="360" r:id="rId3"/>
    <p:sldId id="347" r:id="rId4"/>
    <p:sldId id="273" r:id="rId5"/>
    <p:sldId id="269" r:id="rId6"/>
    <p:sldId id="286" r:id="rId7"/>
    <p:sldId id="285" r:id="rId8"/>
    <p:sldId id="333" r:id="rId9"/>
    <p:sldId id="334" r:id="rId10"/>
    <p:sldId id="348" r:id="rId11"/>
    <p:sldId id="349" r:id="rId12"/>
    <p:sldId id="350" r:id="rId13"/>
    <p:sldId id="359" r:id="rId14"/>
    <p:sldId id="351" r:id="rId15"/>
    <p:sldId id="352" r:id="rId16"/>
    <p:sldId id="355" r:id="rId17"/>
    <p:sldId id="356" r:id="rId18"/>
    <p:sldId id="354" r:id="rId19"/>
    <p:sldId id="357" r:id="rId20"/>
    <p:sldId id="358" r:id="rId21"/>
    <p:sldId id="282" r:id="rId22"/>
    <p:sldId id="310" r:id="rId23"/>
    <p:sldId id="308" r:id="rId24"/>
    <p:sldId id="318" r:id="rId25"/>
    <p:sldId id="320" r:id="rId26"/>
    <p:sldId id="322" r:id="rId27"/>
    <p:sldId id="324" r:id="rId28"/>
    <p:sldId id="346" r:id="rId29"/>
    <p:sldId id="342" r:id="rId30"/>
    <p:sldId id="302" r:id="rId31"/>
    <p:sldId id="264" r:id="rId32"/>
    <p:sldId id="292" r:id="rId33"/>
  </p:sldIdLst>
  <p:sldSz cx="9144000" cy="6858000" type="screen4x3"/>
  <p:notesSz cx="6858000" cy="9144000"/>
  <p:defaultTextStyle>
    <a:defPPr>
      <a:defRPr lang="ru-RU"/>
    </a:defPPr>
    <a:lvl1pPr algn="l" rtl="0" eaLnBrk="0" fontAlgn="base" hangingPunct="0">
      <a:spcBef>
        <a:spcPct val="0"/>
      </a:spcBef>
      <a:spcAft>
        <a:spcPct val="0"/>
      </a:spcAft>
      <a:defRPr kern="1200">
        <a:solidFill>
          <a:schemeClr val="tx1"/>
        </a:solidFill>
        <a:latin typeface="Arial" charset="0"/>
        <a:ea typeface="+mn-ea"/>
        <a:cs typeface="Arial" charset="0"/>
      </a:defRPr>
    </a:lvl1pPr>
    <a:lvl2pPr marL="457200" algn="l" rtl="0" eaLnBrk="0" fontAlgn="base" hangingPunct="0">
      <a:spcBef>
        <a:spcPct val="0"/>
      </a:spcBef>
      <a:spcAft>
        <a:spcPct val="0"/>
      </a:spcAft>
      <a:defRPr kern="1200">
        <a:solidFill>
          <a:schemeClr val="tx1"/>
        </a:solidFill>
        <a:latin typeface="Arial" charset="0"/>
        <a:ea typeface="+mn-ea"/>
        <a:cs typeface="Arial" charset="0"/>
      </a:defRPr>
    </a:lvl2pPr>
    <a:lvl3pPr marL="914400" algn="l" rtl="0" eaLnBrk="0" fontAlgn="base" hangingPunct="0">
      <a:spcBef>
        <a:spcPct val="0"/>
      </a:spcBef>
      <a:spcAft>
        <a:spcPct val="0"/>
      </a:spcAft>
      <a:defRPr kern="1200">
        <a:solidFill>
          <a:schemeClr val="tx1"/>
        </a:solidFill>
        <a:latin typeface="Arial" charset="0"/>
        <a:ea typeface="+mn-ea"/>
        <a:cs typeface="Arial" charset="0"/>
      </a:defRPr>
    </a:lvl3pPr>
    <a:lvl4pPr marL="1371600" algn="l" rtl="0" eaLnBrk="0" fontAlgn="base" hangingPunct="0">
      <a:spcBef>
        <a:spcPct val="0"/>
      </a:spcBef>
      <a:spcAft>
        <a:spcPct val="0"/>
      </a:spcAft>
      <a:defRPr kern="1200">
        <a:solidFill>
          <a:schemeClr val="tx1"/>
        </a:solidFill>
        <a:latin typeface="Arial" charset="0"/>
        <a:ea typeface="+mn-ea"/>
        <a:cs typeface="Arial" charset="0"/>
      </a:defRPr>
    </a:lvl4pPr>
    <a:lvl5pPr marL="1828800" algn="l" rtl="0" eaLnBrk="0" fontAlgn="base" hangingPunct="0">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717" autoAdjust="0"/>
  </p:normalViewPr>
  <p:slideViewPr>
    <p:cSldViewPr>
      <p:cViewPr varScale="1">
        <p:scale>
          <a:sx n="70" d="100"/>
          <a:sy n="70" d="100"/>
        </p:scale>
        <p:origin x="1386"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90" d="100"/>
        <a:sy n="9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4F618208-FAB8-4977-83B4-E36541BB1D4E}" type="datetimeFigureOut">
              <a:rPr lang="ru-RU"/>
              <a:pPr>
                <a:defRPr/>
              </a:pPr>
              <a:t>07.02.2024</a:t>
            </a:fld>
            <a:endParaRPr lang="ru-RU" dirty="0"/>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268B454B-AC86-49B3-939D-041708671AA7}"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8B090844-DF9D-45EB-807D-F98E975C2071}" type="datetimeFigureOut">
              <a:rPr lang="ru-RU"/>
              <a:pPr>
                <a:defRPr/>
              </a:pPr>
              <a:t>07.02.2024</a:t>
            </a:fld>
            <a:endParaRPr lang="ru-RU" dirty="0"/>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3FEDD035-FB0D-43DD-A388-FDECB55D8A1B}"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97AD324A-086E-49FC-AB51-DF8CFADDEDF9}" type="datetimeFigureOut">
              <a:rPr lang="ru-RU"/>
              <a:pPr>
                <a:defRPr/>
              </a:pPr>
              <a:t>07.02.2024</a:t>
            </a:fld>
            <a:endParaRPr lang="ru-RU" dirty="0"/>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E527A6D5-69D6-46EE-89F0-C37F4FD15C83}"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CABE98F2-C6FD-4253-991B-693D6EF81F03}" type="datetimeFigureOut">
              <a:rPr lang="ru-RU"/>
              <a:pPr>
                <a:defRPr/>
              </a:pPr>
              <a:t>07.02.2024</a:t>
            </a:fld>
            <a:endParaRPr lang="ru-RU" dirty="0"/>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C5627D4D-959D-4D6B-9F0B-C3D5961AB2A3}"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F99422BF-E378-4E40-A0F4-05F3F617BBD3}" type="datetimeFigureOut">
              <a:rPr lang="ru-RU"/>
              <a:pPr>
                <a:defRPr/>
              </a:pPr>
              <a:t>07.02.2024</a:t>
            </a:fld>
            <a:endParaRPr lang="ru-RU" dirty="0"/>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13807350-6216-479B-96FC-8BFE5FFFB7F7}"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342C4F12-90FB-4430-8D94-FF9BE855BEEB}" type="datetimeFigureOut">
              <a:rPr lang="ru-RU"/>
              <a:pPr>
                <a:defRPr/>
              </a:pPr>
              <a:t>07.02.2024</a:t>
            </a:fld>
            <a:endParaRPr lang="ru-RU" dirty="0"/>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BB893DA5-FC71-4305-934A-B51985C14F4F}"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04856330-1A99-459E-AF84-46C0EB8C118A}" type="datetimeFigureOut">
              <a:rPr lang="ru-RU"/>
              <a:pPr>
                <a:defRPr/>
              </a:pPr>
              <a:t>07.02.2024</a:t>
            </a:fld>
            <a:endParaRPr lang="ru-RU" dirty="0"/>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5C06E276-3C47-4EB1-ADB0-45377770CF7B}"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736B2F55-06BD-47FC-82F9-0D13FF4F1240}" type="datetimeFigureOut">
              <a:rPr lang="ru-RU"/>
              <a:pPr>
                <a:defRPr/>
              </a:pPr>
              <a:t>07.02.2024</a:t>
            </a:fld>
            <a:endParaRPr lang="ru-RU" dirty="0"/>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8A5441EB-E9BD-4C15-8CB3-DE1F896B831D}"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8DC21BAE-5B8F-4109-9F5B-E8C160528436}" type="datetimeFigureOut">
              <a:rPr lang="ru-RU"/>
              <a:pPr>
                <a:defRPr/>
              </a:pPr>
              <a:t>07.02.2024</a:t>
            </a:fld>
            <a:endParaRPr lang="ru-RU" dirty="0"/>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1111CBA3-53D8-464B-A5A8-4E5C84A66350}"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F17F2349-F4B3-4BE6-992F-0AC4633BB214}" type="datetimeFigureOut">
              <a:rPr lang="ru-RU"/>
              <a:pPr>
                <a:defRPr/>
              </a:pPr>
              <a:t>07.02.2024</a:t>
            </a:fld>
            <a:endParaRPr lang="ru-RU" dirty="0"/>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22B3C7C9-5706-4358-9C31-9CF03B29EDA5}"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dirty="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F5090C88-0DF8-41D6-8E0F-48ADAB17E668}" type="datetimeFigureOut">
              <a:rPr lang="ru-RU"/>
              <a:pPr>
                <a:defRPr/>
              </a:pPr>
              <a:t>07.02.2024</a:t>
            </a:fld>
            <a:endParaRPr lang="ru-RU" dirty="0"/>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A8E3C7DE-FE9D-4DD4-95FD-9802E2D2EF2F}"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D0440DEB-24A9-44ED-96CC-7FFFA872ED77}" type="datetimeFigureOut">
              <a:rPr lang="ru-RU"/>
              <a:pPr>
                <a:defRPr/>
              </a:pPr>
              <a:t>07.02.2024</a:t>
            </a:fld>
            <a:endParaRPr lang="ru-RU" dirty="0"/>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itchFamily="34" charset="0"/>
              </a:defRPr>
            </a:lvl1pPr>
          </a:lstStyle>
          <a:p>
            <a:pPr>
              <a:defRPr/>
            </a:pPr>
            <a:fld id="{2FB04391-472A-44C4-BFFE-265127E57993}"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19.png"/><Relationship Id="rId2" Type="http://schemas.openxmlformats.org/officeDocument/2006/relationships/image" Target="../media/image14.jpeg"/><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7" Type="http://schemas.openxmlformats.org/officeDocument/2006/relationships/image" Target="../media/image25.jpeg"/><Relationship Id="rId2" Type="http://schemas.openxmlformats.org/officeDocument/2006/relationships/image" Target="../media/image20.jpeg"/><Relationship Id="rId1" Type="http://schemas.openxmlformats.org/officeDocument/2006/relationships/slideLayout" Target="../slideLayouts/slideLayout7.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1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7.xml"/><Relationship Id="rId5" Type="http://schemas.openxmlformats.org/officeDocument/2006/relationships/image" Target="../media/image29.jpeg"/><Relationship Id="rId4" Type="http://schemas.openxmlformats.org/officeDocument/2006/relationships/image" Target="../media/image28.jpeg"/></Relationships>
</file>

<file path=ppt/slides/_rels/slide1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7.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1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7.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jpeg"/></Relationships>
</file>

<file path=ppt/slides/_rels/slide17.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image" Target="../media/image41.jpeg"/><Relationship Id="rId7" Type="http://schemas.openxmlformats.org/officeDocument/2006/relationships/image" Target="../media/image45.jpeg"/><Relationship Id="rId2" Type="http://schemas.openxmlformats.org/officeDocument/2006/relationships/image" Target="../media/image40.jpeg"/><Relationship Id="rId1" Type="http://schemas.openxmlformats.org/officeDocument/2006/relationships/slideLayout" Target="../slideLayouts/slideLayout7.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 Id="rId9" Type="http://schemas.openxmlformats.org/officeDocument/2006/relationships/image" Target="../media/image47.jpeg"/></Relationships>
</file>

<file path=ppt/slides/_rels/slide1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7.xml"/><Relationship Id="rId6" Type="http://schemas.openxmlformats.org/officeDocument/2006/relationships/image" Target="../media/image54.jpeg"/><Relationship Id="rId5" Type="http://schemas.openxmlformats.org/officeDocument/2006/relationships/image" Target="../media/image53.jpeg"/><Relationship Id="rId4" Type="http://schemas.openxmlformats.org/officeDocument/2006/relationships/image" Target="../media/image52.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56.jpeg"/><Relationship Id="rId7" Type="http://schemas.openxmlformats.org/officeDocument/2006/relationships/image" Target="../media/image60.jpeg"/><Relationship Id="rId2" Type="http://schemas.openxmlformats.org/officeDocument/2006/relationships/image" Target="../media/image55.jpeg"/><Relationship Id="rId1" Type="http://schemas.openxmlformats.org/officeDocument/2006/relationships/slideLayout" Target="../slideLayouts/slideLayout7.xml"/><Relationship Id="rId6" Type="http://schemas.openxmlformats.org/officeDocument/2006/relationships/image" Target="../media/image59.jpeg"/><Relationship Id="rId5" Type="http://schemas.openxmlformats.org/officeDocument/2006/relationships/image" Target="../media/image58.jpeg"/><Relationship Id="rId4" Type="http://schemas.openxmlformats.org/officeDocument/2006/relationships/image" Target="../media/image57.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en.wikipedia.org/wiki/File:Map_of_Russia_-_Kemerovo_Oblast_(2008-03).svg" TargetMode="Externa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audio" Target="file:///C:\Users\AV\Downloads\002_Gimn_Kuzbassa_sokr_-_002_Gimn_Kuzbassa_sokr__muzofon.com.mp3" TargetMode="Externa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Заголовок 1"/>
          <p:cNvSpPr>
            <a:spLocks noGrp="1"/>
          </p:cNvSpPr>
          <p:nvPr>
            <p:ph type="title"/>
          </p:nvPr>
        </p:nvSpPr>
        <p:spPr>
          <a:xfrm>
            <a:off x="457200" y="214290"/>
            <a:ext cx="8229600" cy="1000148"/>
          </a:xfrm>
        </p:spPr>
        <p:txBody>
          <a:bodyPr/>
          <a:lstStyle/>
          <a:p>
            <a:pPr eaLnBrk="1" hangingPunct="1"/>
            <a:r>
              <a:rPr lang="ru-RU" b="1" dirty="0" smtClean="0">
                <a:latin typeface="Times New Roman" pitchFamily="18" charset="0"/>
                <a:cs typeface="Times New Roman" pitchFamily="18" charset="0"/>
              </a:rPr>
              <a:t/>
            </a:r>
            <a:br>
              <a:rPr lang="ru-RU" b="1" dirty="0" smtClean="0">
                <a:latin typeface="Times New Roman" pitchFamily="18" charset="0"/>
                <a:cs typeface="Times New Roman" pitchFamily="18" charset="0"/>
              </a:rPr>
            </a:br>
            <a:r>
              <a:rPr lang="en-US" b="1" dirty="0" err="1" smtClean="0">
                <a:latin typeface="Times New Roman" pitchFamily="18" charset="0"/>
                <a:cs typeface="Times New Roman" pitchFamily="18" charset="0"/>
              </a:rPr>
              <a:t>Kuzbass</a:t>
            </a:r>
            <a:r>
              <a:rPr lang="en-US" b="1" dirty="0" smtClean="0">
                <a:latin typeface="Times New Roman" pitchFamily="18" charset="0"/>
                <a:cs typeface="Times New Roman" pitchFamily="18" charset="0"/>
              </a:rPr>
              <a:t> is my native land</a:t>
            </a:r>
            <a:r>
              <a:rPr lang="ru-RU" b="1" dirty="0" smtClean="0">
                <a:latin typeface="Times New Roman" pitchFamily="18" charset="0"/>
                <a:cs typeface="Times New Roman" pitchFamily="18" charset="0"/>
              </a:rPr>
              <a:t> – </a:t>
            </a:r>
            <a:br>
              <a:rPr lang="ru-RU" b="1" dirty="0" smtClean="0">
                <a:latin typeface="Times New Roman" pitchFamily="18" charset="0"/>
                <a:cs typeface="Times New Roman" pitchFamily="18" charset="0"/>
              </a:rPr>
            </a:br>
            <a:r>
              <a:rPr lang="en-US" b="1" i="1" dirty="0" smtClean="0">
                <a:latin typeface="Times New Roman" pitchFamily="18" charset="0"/>
                <a:cs typeface="Times New Roman" pitchFamily="18" charset="0"/>
              </a:rPr>
              <a:t>300</a:t>
            </a:r>
            <a:r>
              <a:rPr lang="en-US" b="1" i="1" baseline="30000" dirty="0" smtClean="0">
                <a:latin typeface="Times New Roman" pitchFamily="18" charset="0"/>
                <a:cs typeface="Times New Roman" pitchFamily="18" charset="0"/>
              </a:rPr>
              <a:t>th</a:t>
            </a:r>
            <a:r>
              <a:rPr lang="en-US" b="1" i="1" dirty="0" smtClean="0">
                <a:latin typeface="Times New Roman" pitchFamily="18" charset="0"/>
                <a:cs typeface="Times New Roman" pitchFamily="18" charset="0"/>
              </a:rPr>
              <a:t> anniversary of </a:t>
            </a:r>
            <a:r>
              <a:rPr lang="en-US" b="1" i="1" dirty="0" err="1" smtClean="0">
                <a:latin typeface="Times New Roman" pitchFamily="18" charset="0"/>
                <a:cs typeface="Times New Roman" pitchFamily="18" charset="0"/>
              </a:rPr>
              <a:t>Kuzbass</a:t>
            </a:r>
            <a:r>
              <a:rPr lang="ru-RU" b="1" i="1" dirty="0" smtClean="0">
                <a:latin typeface="Times New Roman" pitchFamily="18" charset="0"/>
                <a:cs typeface="Times New Roman" pitchFamily="18" charset="0"/>
              </a:rPr>
              <a:t/>
            </a:r>
            <a:br>
              <a:rPr lang="ru-RU" b="1" i="1" dirty="0" smtClean="0">
                <a:latin typeface="Times New Roman" pitchFamily="18" charset="0"/>
                <a:cs typeface="Times New Roman" pitchFamily="18" charset="0"/>
              </a:rPr>
            </a:br>
            <a:endParaRPr lang="ru-RU" b="1" i="1" dirty="0" smtClean="0">
              <a:latin typeface="Times New Roman" pitchFamily="18" charset="0"/>
              <a:cs typeface="Times New Roman" pitchFamily="18" charset="0"/>
            </a:endParaRPr>
          </a:p>
        </p:txBody>
      </p:sp>
      <p:pic>
        <p:nvPicPr>
          <p:cNvPr id="4" name="Picture 2" descr="x_13dfa147"/>
          <p:cNvPicPr>
            <a:picLocks noGrp="1" noChangeAspect="1" noChangeArrowheads="1"/>
          </p:cNvPicPr>
          <p:nvPr>
            <p:ph idx="1"/>
          </p:nvPr>
        </p:nvPicPr>
        <p:blipFill>
          <a:blip r:embed="rId2" cstate="email">
            <a:extLst>
              <a:ext uri="{28A0092B-C50C-407E-A947-70E740481C1C}">
                <a14:useLocalDpi xmlns:a14="http://schemas.microsoft.com/office/drawing/2010/main"/>
              </a:ext>
            </a:extLst>
          </a:blip>
          <a:srcRect/>
          <a:stretch>
            <a:fillRect/>
          </a:stretch>
        </p:blipFill>
        <p:spPr>
          <a:xfrm>
            <a:off x="214282" y="1500174"/>
            <a:ext cx="4572002" cy="3429002"/>
          </a:xfrm>
        </p:spPr>
      </p:pic>
      <p:sp>
        <p:nvSpPr>
          <p:cNvPr id="2052" name="Прямоугольник 4"/>
          <p:cNvSpPr>
            <a:spLocks noChangeArrowheads="1"/>
          </p:cNvSpPr>
          <p:nvPr/>
        </p:nvSpPr>
        <p:spPr bwMode="auto">
          <a:xfrm>
            <a:off x="3286125" y="5143500"/>
            <a:ext cx="5572125" cy="1347788"/>
          </a:xfrm>
          <a:prstGeom prst="rect">
            <a:avLst/>
          </a:prstGeom>
          <a:noFill/>
          <a:ln w="9525">
            <a:noFill/>
            <a:miter lim="800000"/>
            <a:headEnd/>
            <a:tailEnd/>
          </a:ln>
        </p:spPr>
        <p:txBody>
          <a:bodyPr>
            <a:spAutoFit/>
          </a:bodyPr>
          <a:lstStyle/>
          <a:p>
            <a:pPr marL="342900" indent="-342900" algn="ctr" eaLnBrk="1" hangingPunct="1">
              <a:spcBef>
                <a:spcPct val="20000"/>
              </a:spcBef>
            </a:pPr>
            <a:r>
              <a:rPr lang="ru-RU" sz="2400" b="1">
                <a:latin typeface="Calibri" pitchFamily="34" charset="0"/>
              </a:rPr>
              <a:t> </a:t>
            </a:r>
            <a:r>
              <a:rPr lang="ru-RU" sz="2400" b="1">
                <a:latin typeface="Book Antiqua" pitchFamily="18" charset="0"/>
              </a:rPr>
              <a:t>Материал </a:t>
            </a:r>
            <a:r>
              <a:rPr lang="en-US" sz="2400" b="1">
                <a:latin typeface="Book Antiqua" pitchFamily="18" charset="0"/>
              </a:rPr>
              <a:t> </a:t>
            </a:r>
            <a:r>
              <a:rPr lang="ru-RU" sz="2400" b="1">
                <a:latin typeface="Book Antiqua" pitchFamily="18" charset="0"/>
              </a:rPr>
              <a:t>разработан</a:t>
            </a:r>
            <a:r>
              <a:rPr lang="en-US" sz="2400" b="1">
                <a:latin typeface="Book Antiqua" pitchFamily="18" charset="0"/>
              </a:rPr>
              <a:t> </a:t>
            </a:r>
            <a:r>
              <a:rPr lang="ru-RU" sz="2400" b="1">
                <a:latin typeface="Book Antiqua" pitchFamily="18" charset="0"/>
              </a:rPr>
              <a:t> учителем  </a:t>
            </a:r>
            <a:endParaRPr lang="en-US" sz="2400" b="1">
              <a:latin typeface="Book Antiqua" pitchFamily="18" charset="0"/>
            </a:endParaRPr>
          </a:p>
          <a:p>
            <a:pPr marL="342900" indent="-342900" algn="ctr" eaLnBrk="1" hangingPunct="1">
              <a:spcBef>
                <a:spcPct val="20000"/>
              </a:spcBef>
            </a:pPr>
            <a:r>
              <a:rPr lang="ru-RU" sz="2400" b="1">
                <a:latin typeface="Book Antiqua" pitchFamily="18" charset="0"/>
              </a:rPr>
              <a:t> МБОУ СОШ №  19 г.  Белово</a:t>
            </a:r>
          </a:p>
          <a:p>
            <a:pPr marL="342900" indent="-342900" algn="ctr" eaLnBrk="1" hangingPunct="1">
              <a:spcBef>
                <a:spcPct val="20000"/>
              </a:spcBef>
            </a:pPr>
            <a:r>
              <a:rPr lang="ru-RU" sz="2400" b="1">
                <a:latin typeface="Book Antiqua" pitchFamily="18" charset="0"/>
              </a:rPr>
              <a:t>  Арбековой  Мариной  Юрьевной  </a:t>
            </a:r>
          </a:p>
        </p:txBody>
      </p:sp>
      <p:pic>
        <p:nvPicPr>
          <p:cNvPr id="1027" name="Рисунок 1" descr="C:\Users\DEPO\Desktop\Кузбасс\300 kuzbass.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215074" y="2571744"/>
            <a:ext cx="2420488" cy="172402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Прямоугольник 1"/>
          <p:cNvSpPr>
            <a:spLocks noChangeArrowheads="1"/>
          </p:cNvSpPr>
          <p:nvPr/>
        </p:nvSpPr>
        <p:spPr bwMode="auto">
          <a:xfrm>
            <a:off x="214313" y="214313"/>
            <a:ext cx="8715375" cy="461962"/>
          </a:xfrm>
          <a:prstGeom prst="rect">
            <a:avLst/>
          </a:prstGeom>
          <a:noFill/>
          <a:ln w="9525">
            <a:noFill/>
            <a:miter lim="800000"/>
            <a:headEnd/>
            <a:tailEnd/>
          </a:ln>
        </p:spPr>
        <p:txBody>
          <a:bodyPr>
            <a:spAutoFit/>
          </a:bodyPr>
          <a:lstStyle/>
          <a:p>
            <a:pPr algn="ctr"/>
            <a:r>
              <a:rPr lang="en-US" sz="2400" b="1">
                <a:latin typeface="Georgia" pitchFamily="18" charset="0"/>
              </a:rPr>
              <a:t>The history of Kuzbass dates back to 1620's.</a:t>
            </a:r>
            <a:endParaRPr lang="ru-RU" sz="2400" b="1">
              <a:latin typeface="Georgia" pitchFamily="18" charset="0"/>
            </a:endParaRPr>
          </a:p>
        </p:txBody>
      </p:sp>
      <p:pic>
        <p:nvPicPr>
          <p:cNvPr id="3" name="Содержимое 5" descr="03769.jpg"/>
          <p:cNvPicPr>
            <a:picLocks noChangeAspect="1"/>
          </p:cNvPicPr>
          <p:nvPr/>
        </p:nvPicPr>
        <p:blipFill>
          <a:blip r:embed="rId2"/>
          <a:srcRect/>
          <a:stretch>
            <a:fillRect/>
          </a:stretch>
        </p:blipFill>
        <p:spPr bwMode="auto">
          <a:xfrm>
            <a:off x="285750" y="928688"/>
            <a:ext cx="8429625" cy="564356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Прямоугольник 1"/>
          <p:cNvSpPr>
            <a:spLocks noChangeArrowheads="1"/>
          </p:cNvSpPr>
          <p:nvPr/>
        </p:nvSpPr>
        <p:spPr bwMode="auto">
          <a:xfrm>
            <a:off x="428625" y="428625"/>
            <a:ext cx="4429125" cy="1200150"/>
          </a:xfrm>
          <a:prstGeom prst="rect">
            <a:avLst/>
          </a:prstGeom>
          <a:noFill/>
          <a:ln w="9525">
            <a:noFill/>
            <a:miter lim="800000"/>
            <a:headEnd/>
            <a:tailEnd/>
          </a:ln>
        </p:spPr>
        <p:txBody>
          <a:bodyPr>
            <a:spAutoFit/>
          </a:bodyPr>
          <a:lstStyle/>
          <a:p>
            <a:pPr algn="ctr">
              <a:lnSpc>
                <a:spcPct val="150000"/>
              </a:lnSpc>
            </a:pPr>
            <a:r>
              <a:rPr lang="en-US" sz="2400" b="1">
                <a:latin typeface="Georgia" pitchFamily="18" charset="0"/>
              </a:rPr>
              <a:t>In 1721 coal and iron ore were found by M. Volkov.</a:t>
            </a:r>
            <a:endParaRPr lang="ru-RU" sz="2400" b="1">
              <a:latin typeface="Georgia" pitchFamily="18" charset="0"/>
            </a:endParaRPr>
          </a:p>
        </p:txBody>
      </p:sp>
      <p:pic>
        <p:nvPicPr>
          <p:cNvPr id="12291" name="Picture 2"/>
          <p:cNvPicPr>
            <a:picLocks noChangeAspect="1" noChangeArrowheads="1"/>
          </p:cNvPicPr>
          <p:nvPr/>
        </p:nvPicPr>
        <p:blipFill>
          <a:blip r:embed="rId2"/>
          <a:srcRect/>
          <a:stretch>
            <a:fillRect/>
          </a:stretch>
        </p:blipFill>
        <p:spPr bwMode="auto">
          <a:xfrm>
            <a:off x="5357813" y="285750"/>
            <a:ext cx="3357562" cy="4000500"/>
          </a:xfrm>
          <a:prstGeom prst="rect">
            <a:avLst/>
          </a:prstGeom>
          <a:noFill/>
          <a:ln w="9525">
            <a:noFill/>
            <a:miter lim="800000"/>
            <a:headEnd/>
            <a:tailEnd/>
          </a:ln>
        </p:spPr>
      </p:pic>
      <p:sp>
        <p:nvSpPr>
          <p:cNvPr id="12292" name="Прямоугольник 3"/>
          <p:cNvSpPr>
            <a:spLocks noChangeArrowheads="1"/>
          </p:cNvSpPr>
          <p:nvPr/>
        </p:nvSpPr>
        <p:spPr bwMode="auto">
          <a:xfrm>
            <a:off x="5286375" y="4643438"/>
            <a:ext cx="3357563" cy="1200150"/>
          </a:xfrm>
          <a:prstGeom prst="rect">
            <a:avLst/>
          </a:prstGeom>
          <a:noFill/>
          <a:ln w="9525">
            <a:noFill/>
            <a:miter lim="800000"/>
            <a:headEnd/>
            <a:tailEnd/>
          </a:ln>
        </p:spPr>
        <p:txBody>
          <a:bodyPr>
            <a:spAutoFit/>
          </a:bodyPr>
          <a:lstStyle/>
          <a:p>
            <a:pPr>
              <a:lnSpc>
                <a:spcPct val="150000"/>
              </a:lnSpc>
            </a:pPr>
            <a:r>
              <a:rPr lang="en-US" sz="2400" b="1">
                <a:latin typeface="Georgia" pitchFamily="18" charset="0"/>
              </a:rPr>
              <a:t>The main wealth of our region is coal.</a:t>
            </a:r>
            <a:endParaRPr lang="ru-RU" sz="2400" b="1">
              <a:latin typeface="Georgia" pitchFamily="18" charset="0"/>
            </a:endParaRPr>
          </a:p>
        </p:txBody>
      </p:sp>
      <p:pic>
        <p:nvPicPr>
          <p:cNvPr id="5" name="Содержимое 3" descr="coal_hands.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85750" y="3071813"/>
            <a:ext cx="4643438" cy="32797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Содержимое 3" descr="i.jpg"/>
          <p:cNvPicPr>
            <a:picLocks noChangeAspect="1"/>
          </p:cNvPicPr>
          <p:nvPr/>
        </p:nvPicPr>
        <p:blipFill>
          <a:blip r:embed="rId2"/>
          <a:srcRect/>
          <a:stretch>
            <a:fillRect/>
          </a:stretch>
        </p:blipFill>
        <p:spPr bwMode="auto">
          <a:xfrm>
            <a:off x="571500" y="1090613"/>
            <a:ext cx="2643188" cy="1409700"/>
          </a:xfrm>
          <a:prstGeom prst="rect">
            <a:avLst/>
          </a:prstGeom>
          <a:noFill/>
          <a:ln w="9525">
            <a:noFill/>
            <a:miter lim="800000"/>
            <a:headEnd/>
            <a:tailEnd/>
          </a:ln>
        </p:spPr>
      </p:pic>
      <p:pic>
        <p:nvPicPr>
          <p:cNvPr id="3" name="Рисунок 2" descr="bornit.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00125" y="4643438"/>
            <a:ext cx="3100388" cy="1500187"/>
          </a:xfrm>
          <a:prstGeom prst="rect">
            <a:avLst/>
          </a:prstGeom>
          <a:noFill/>
          <a:ln w="9525">
            <a:noFill/>
            <a:miter lim="800000"/>
            <a:headEnd/>
            <a:tailEnd/>
          </a:ln>
        </p:spPr>
      </p:pic>
      <p:pic>
        <p:nvPicPr>
          <p:cNvPr id="4" name="Рисунок 3" descr="aluminium_finished_5.jp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4857750" y="3500438"/>
            <a:ext cx="2970213" cy="2041525"/>
          </a:xfrm>
          <a:prstGeom prst="rect">
            <a:avLst/>
          </a:prstGeom>
          <a:noFill/>
          <a:ln w="9525">
            <a:noFill/>
            <a:miter lim="800000"/>
            <a:headEnd/>
            <a:tailEnd/>
          </a:ln>
        </p:spPr>
      </p:pic>
      <p:pic>
        <p:nvPicPr>
          <p:cNvPr id="5" name="Рисунок 4" descr="44300_ray839x5.jpg"/>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3429000" y="1643063"/>
            <a:ext cx="2139950" cy="1609725"/>
          </a:xfrm>
          <a:prstGeom prst="rect">
            <a:avLst/>
          </a:prstGeom>
          <a:noFill/>
          <a:ln w="9525">
            <a:noFill/>
            <a:miter lim="800000"/>
            <a:headEnd/>
            <a:tailEnd/>
          </a:ln>
        </p:spPr>
      </p:pic>
      <p:pic>
        <p:nvPicPr>
          <p:cNvPr id="6" name="Рисунок 5" descr="kemobl4.JPG"/>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6215063" y="1314450"/>
            <a:ext cx="2357437" cy="1257300"/>
          </a:xfrm>
          <a:prstGeom prst="rect">
            <a:avLst/>
          </a:prstGeom>
          <a:noFill/>
          <a:ln w="9525">
            <a:noFill/>
            <a:miter lim="800000"/>
            <a:headEnd/>
            <a:tailEnd/>
          </a:ln>
        </p:spPr>
      </p:pic>
      <p:pic>
        <p:nvPicPr>
          <p:cNvPr id="7" name="Рисунок 6" descr="P1130070.gif"/>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bwMode="auto">
          <a:xfrm>
            <a:off x="1357313" y="3000375"/>
            <a:ext cx="1500187" cy="1428750"/>
          </a:xfrm>
          <a:prstGeom prst="rect">
            <a:avLst/>
          </a:prstGeom>
          <a:noFill/>
          <a:ln w="9525">
            <a:noFill/>
            <a:miter lim="800000"/>
            <a:headEnd/>
            <a:tailEnd/>
          </a:ln>
        </p:spPr>
      </p:pic>
      <p:sp>
        <p:nvSpPr>
          <p:cNvPr id="13320" name="Прямоугольник 7"/>
          <p:cNvSpPr>
            <a:spLocks noChangeArrowheads="1"/>
          </p:cNvSpPr>
          <p:nvPr/>
        </p:nvSpPr>
        <p:spPr bwMode="auto">
          <a:xfrm>
            <a:off x="500063" y="2571750"/>
            <a:ext cx="1620837" cy="369888"/>
          </a:xfrm>
          <a:prstGeom prst="rect">
            <a:avLst/>
          </a:prstGeom>
          <a:noFill/>
          <a:ln w="9525">
            <a:noFill/>
            <a:miter lim="800000"/>
            <a:headEnd/>
            <a:tailEnd/>
          </a:ln>
        </p:spPr>
        <p:txBody>
          <a:bodyPr wrap="none">
            <a:spAutoFit/>
          </a:bodyPr>
          <a:lstStyle/>
          <a:p>
            <a:r>
              <a:rPr lang="en-US"/>
              <a:t>Mineral paints</a:t>
            </a:r>
            <a:endParaRPr lang="ru-RU"/>
          </a:p>
        </p:txBody>
      </p:sp>
      <p:sp>
        <p:nvSpPr>
          <p:cNvPr id="13321" name="Прямоугольник 8"/>
          <p:cNvSpPr>
            <a:spLocks noChangeArrowheads="1"/>
          </p:cNvSpPr>
          <p:nvPr/>
        </p:nvSpPr>
        <p:spPr bwMode="auto">
          <a:xfrm>
            <a:off x="7215188" y="5500688"/>
            <a:ext cx="1300162" cy="369887"/>
          </a:xfrm>
          <a:prstGeom prst="rect">
            <a:avLst/>
          </a:prstGeom>
          <a:noFill/>
          <a:ln w="9525">
            <a:noFill/>
            <a:miter lim="800000"/>
            <a:headEnd/>
            <a:tailEnd/>
          </a:ln>
        </p:spPr>
        <p:txBody>
          <a:bodyPr wrap="none">
            <a:spAutoFit/>
          </a:bodyPr>
          <a:lstStyle/>
          <a:p>
            <a:r>
              <a:rPr lang="en-US"/>
              <a:t>aluminums</a:t>
            </a:r>
            <a:endParaRPr lang="ru-RU"/>
          </a:p>
        </p:txBody>
      </p:sp>
      <p:sp>
        <p:nvSpPr>
          <p:cNvPr id="13322" name="Прямоугольник 9"/>
          <p:cNvSpPr>
            <a:spLocks noChangeArrowheads="1"/>
          </p:cNvSpPr>
          <p:nvPr/>
        </p:nvSpPr>
        <p:spPr bwMode="auto">
          <a:xfrm>
            <a:off x="857250" y="3500438"/>
            <a:ext cx="595313" cy="369887"/>
          </a:xfrm>
          <a:prstGeom prst="rect">
            <a:avLst/>
          </a:prstGeom>
          <a:noFill/>
          <a:ln w="9525">
            <a:noFill/>
            <a:miter lim="800000"/>
            <a:headEnd/>
            <a:tailEnd/>
          </a:ln>
        </p:spPr>
        <p:txBody>
          <a:bodyPr wrap="none">
            <a:spAutoFit/>
          </a:bodyPr>
          <a:lstStyle/>
          <a:p>
            <a:r>
              <a:rPr lang="en-US"/>
              <a:t>zink</a:t>
            </a:r>
            <a:endParaRPr lang="ru-RU"/>
          </a:p>
        </p:txBody>
      </p:sp>
      <p:sp>
        <p:nvSpPr>
          <p:cNvPr id="13323" name="Прямоугольник 10"/>
          <p:cNvSpPr>
            <a:spLocks noChangeArrowheads="1"/>
          </p:cNvSpPr>
          <p:nvPr/>
        </p:nvSpPr>
        <p:spPr bwMode="auto">
          <a:xfrm>
            <a:off x="3929063" y="3357563"/>
            <a:ext cx="620712" cy="369887"/>
          </a:xfrm>
          <a:prstGeom prst="rect">
            <a:avLst/>
          </a:prstGeom>
          <a:noFill/>
          <a:ln w="9525">
            <a:noFill/>
            <a:miter lim="800000"/>
            <a:headEnd/>
            <a:tailEnd/>
          </a:ln>
        </p:spPr>
        <p:txBody>
          <a:bodyPr wrap="none">
            <a:spAutoFit/>
          </a:bodyPr>
          <a:lstStyle/>
          <a:p>
            <a:r>
              <a:rPr lang="en-US"/>
              <a:t>gold</a:t>
            </a:r>
            <a:endParaRPr lang="ru-RU"/>
          </a:p>
        </p:txBody>
      </p:sp>
      <p:sp>
        <p:nvSpPr>
          <p:cNvPr id="13324" name="Прямоугольник 15"/>
          <p:cNvSpPr>
            <a:spLocks noChangeArrowheads="1"/>
          </p:cNvSpPr>
          <p:nvPr/>
        </p:nvSpPr>
        <p:spPr bwMode="auto">
          <a:xfrm>
            <a:off x="6786563" y="2643188"/>
            <a:ext cx="1600200" cy="369887"/>
          </a:xfrm>
          <a:prstGeom prst="rect">
            <a:avLst/>
          </a:prstGeom>
          <a:noFill/>
          <a:ln w="9525">
            <a:noFill/>
            <a:miter lim="800000"/>
            <a:headEnd/>
            <a:tailEnd/>
          </a:ln>
        </p:spPr>
        <p:txBody>
          <a:bodyPr wrap="none">
            <a:spAutoFit/>
          </a:bodyPr>
          <a:lstStyle/>
          <a:p>
            <a:r>
              <a:rPr lang="en-US" sz="1600"/>
              <a:t>Mineral</a:t>
            </a:r>
            <a:r>
              <a:rPr lang="en-US"/>
              <a:t> waters</a:t>
            </a:r>
            <a:endParaRPr lang="ru-RU"/>
          </a:p>
        </p:txBody>
      </p:sp>
      <p:sp>
        <p:nvSpPr>
          <p:cNvPr id="13325" name="Прямоугольник 16"/>
          <p:cNvSpPr>
            <a:spLocks noChangeArrowheads="1"/>
          </p:cNvSpPr>
          <p:nvPr/>
        </p:nvSpPr>
        <p:spPr bwMode="auto">
          <a:xfrm>
            <a:off x="4214813" y="6072188"/>
            <a:ext cx="1454150" cy="369887"/>
          </a:xfrm>
          <a:prstGeom prst="rect">
            <a:avLst/>
          </a:prstGeom>
          <a:noFill/>
          <a:ln w="9525">
            <a:noFill/>
            <a:miter lim="800000"/>
            <a:headEnd/>
            <a:tailEnd/>
          </a:ln>
        </p:spPr>
        <p:txBody>
          <a:bodyPr wrap="none">
            <a:spAutoFit/>
          </a:bodyPr>
          <a:lstStyle/>
          <a:p>
            <a:r>
              <a:rPr lang="en-US"/>
              <a:t>Copper ores</a:t>
            </a:r>
            <a:endParaRPr lang="ru-RU"/>
          </a:p>
        </p:txBody>
      </p:sp>
      <p:sp>
        <p:nvSpPr>
          <p:cNvPr id="13326" name="Прямоугольник 17"/>
          <p:cNvSpPr>
            <a:spLocks noChangeArrowheads="1"/>
          </p:cNvSpPr>
          <p:nvPr/>
        </p:nvSpPr>
        <p:spPr bwMode="auto">
          <a:xfrm>
            <a:off x="1000125" y="0"/>
            <a:ext cx="7572375" cy="830263"/>
          </a:xfrm>
          <a:prstGeom prst="rect">
            <a:avLst/>
          </a:prstGeom>
          <a:noFill/>
          <a:ln w="9525">
            <a:noFill/>
            <a:miter lim="800000"/>
            <a:headEnd/>
            <a:tailEnd/>
          </a:ln>
        </p:spPr>
        <p:txBody>
          <a:bodyPr>
            <a:spAutoFit/>
          </a:bodyPr>
          <a:lstStyle/>
          <a:p>
            <a:pPr algn="ctr"/>
            <a:r>
              <a:rPr lang="en-US" sz="2400" b="1">
                <a:latin typeface="Georgia" pitchFamily="18" charset="0"/>
              </a:rPr>
              <a:t>THE MINERALS  OF THE KUZBASS </a:t>
            </a:r>
          </a:p>
          <a:p>
            <a:pPr algn="ctr"/>
            <a:endParaRPr lang="ru-RU" sz="2400" b="1">
              <a:latin typeface="Georgia" pitchFamily="18" charset="0"/>
            </a:endParaRPr>
          </a:p>
        </p:txBody>
      </p:sp>
      <p:sp>
        <p:nvSpPr>
          <p:cNvPr id="13327" name="Прямоугольник 18"/>
          <p:cNvSpPr>
            <a:spLocks noChangeArrowheads="1"/>
          </p:cNvSpPr>
          <p:nvPr/>
        </p:nvSpPr>
        <p:spPr bwMode="auto">
          <a:xfrm>
            <a:off x="0" y="357188"/>
            <a:ext cx="9144000" cy="830262"/>
          </a:xfrm>
          <a:prstGeom prst="rect">
            <a:avLst/>
          </a:prstGeom>
          <a:noFill/>
          <a:ln w="9525">
            <a:noFill/>
            <a:miter lim="800000"/>
            <a:headEnd/>
            <a:tailEnd/>
          </a:ln>
        </p:spPr>
        <p:txBody>
          <a:bodyPr>
            <a:spAutoFit/>
          </a:bodyPr>
          <a:lstStyle/>
          <a:p>
            <a:pPr algn="ctr"/>
            <a:r>
              <a:rPr lang="en-US" b="1">
                <a:latin typeface="Georgia" pitchFamily="18" charset="0"/>
              </a:rPr>
              <a:t>      </a:t>
            </a:r>
            <a:r>
              <a:rPr lang="en-US" sz="2400">
                <a:latin typeface="Arial Narrow" pitchFamily="34" charset="0"/>
              </a:rPr>
              <a:t>The most important of them are coal, iron ore, manganese, aluminium, metal and non-ferrous metals. </a:t>
            </a:r>
            <a:endParaRPr lang="ru-RU" sz="2400">
              <a:latin typeface="Arial Narrow"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53"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Effect transition="in" filter="fade">
                                      <p:cBhvr>
                                        <p:cTn id="15" dur="1000"/>
                                        <p:tgtEl>
                                          <p:spTgt spid="3"/>
                                        </p:tgtEl>
                                      </p:cBhvr>
                                    </p:animEffect>
                                  </p:childTnLst>
                                </p:cTn>
                              </p:par>
                            </p:childTnLst>
                          </p:cTn>
                        </p:par>
                        <p:par>
                          <p:cTn id="16" fill="hold">
                            <p:stCondLst>
                              <p:cond delay="2000"/>
                            </p:stCondLst>
                            <p:childTnLst>
                              <p:par>
                                <p:cTn id="17" presetID="53"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1000" fill="hold"/>
                                        <p:tgtEl>
                                          <p:spTgt spid="4"/>
                                        </p:tgtEl>
                                        <p:attrNameLst>
                                          <p:attrName>ppt_w</p:attrName>
                                        </p:attrNameLst>
                                      </p:cBhvr>
                                      <p:tavLst>
                                        <p:tav tm="0">
                                          <p:val>
                                            <p:fltVal val="0"/>
                                          </p:val>
                                        </p:tav>
                                        <p:tav tm="100000">
                                          <p:val>
                                            <p:strVal val="#ppt_w"/>
                                          </p:val>
                                        </p:tav>
                                      </p:tavLst>
                                    </p:anim>
                                    <p:anim calcmode="lin" valueType="num">
                                      <p:cBhvr>
                                        <p:cTn id="20" dur="1000" fill="hold"/>
                                        <p:tgtEl>
                                          <p:spTgt spid="4"/>
                                        </p:tgtEl>
                                        <p:attrNameLst>
                                          <p:attrName>ppt_h</p:attrName>
                                        </p:attrNameLst>
                                      </p:cBhvr>
                                      <p:tavLst>
                                        <p:tav tm="0">
                                          <p:val>
                                            <p:fltVal val="0"/>
                                          </p:val>
                                        </p:tav>
                                        <p:tav tm="100000">
                                          <p:val>
                                            <p:strVal val="#ppt_h"/>
                                          </p:val>
                                        </p:tav>
                                      </p:tavLst>
                                    </p:anim>
                                    <p:animEffect transition="in" filter="fade">
                                      <p:cBhvr>
                                        <p:cTn id="21" dur="1000"/>
                                        <p:tgtEl>
                                          <p:spTgt spid="4"/>
                                        </p:tgtEl>
                                      </p:cBhvr>
                                    </p:animEffect>
                                  </p:childTnLst>
                                </p:cTn>
                              </p:par>
                            </p:childTnLst>
                          </p:cTn>
                        </p:par>
                        <p:par>
                          <p:cTn id="22" fill="hold">
                            <p:stCondLst>
                              <p:cond delay="3000"/>
                            </p:stCondLst>
                            <p:childTnLst>
                              <p:par>
                                <p:cTn id="23" presetID="53" presetClass="entr" presetSubtype="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1000" fill="hold"/>
                                        <p:tgtEl>
                                          <p:spTgt spid="5"/>
                                        </p:tgtEl>
                                        <p:attrNameLst>
                                          <p:attrName>ppt_w</p:attrName>
                                        </p:attrNameLst>
                                      </p:cBhvr>
                                      <p:tavLst>
                                        <p:tav tm="0">
                                          <p:val>
                                            <p:fltVal val="0"/>
                                          </p:val>
                                        </p:tav>
                                        <p:tav tm="100000">
                                          <p:val>
                                            <p:strVal val="#ppt_w"/>
                                          </p:val>
                                        </p:tav>
                                      </p:tavLst>
                                    </p:anim>
                                    <p:anim calcmode="lin" valueType="num">
                                      <p:cBhvr>
                                        <p:cTn id="26" dur="1000" fill="hold"/>
                                        <p:tgtEl>
                                          <p:spTgt spid="5"/>
                                        </p:tgtEl>
                                        <p:attrNameLst>
                                          <p:attrName>ppt_h</p:attrName>
                                        </p:attrNameLst>
                                      </p:cBhvr>
                                      <p:tavLst>
                                        <p:tav tm="0">
                                          <p:val>
                                            <p:fltVal val="0"/>
                                          </p:val>
                                        </p:tav>
                                        <p:tav tm="100000">
                                          <p:val>
                                            <p:strVal val="#ppt_h"/>
                                          </p:val>
                                        </p:tav>
                                      </p:tavLst>
                                    </p:anim>
                                    <p:animEffect transition="in" filter="fade">
                                      <p:cBhvr>
                                        <p:cTn id="27" dur="1000"/>
                                        <p:tgtEl>
                                          <p:spTgt spid="5"/>
                                        </p:tgtEl>
                                      </p:cBhvr>
                                    </p:animEffect>
                                  </p:childTnLst>
                                </p:cTn>
                              </p:par>
                            </p:childTnLst>
                          </p:cTn>
                        </p:par>
                        <p:par>
                          <p:cTn id="28" fill="hold">
                            <p:stCondLst>
                              <p:cond delay="4000"/>
                            </p:stCondLst>
                            <p:childTnLst>
                              <p:par>
                                <p:cTn id="29" presetID="53" presetClass="entr" presetSubtype="0"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1000" fill="hold"/>
                                        <p:tgtEl>
                                          <p:spTgt spid="6"/>
                                        </p:tgtEl>
                                        <p:attrNameLst>
                                          <p:attrName>ppt_w</p:attrName>
                                        </p:attrNameLst>
                                      </p:cBhvr>
                                      <p:tavLst>
                                        <p:tav tm="0">
                                          <p:val>
                                            <p:fltVal val="0"/>
                                          </p:val>
                                        </p:tav>
                                        <p:tav tm="100000">
                                          <p:val>
                                            <p:strVal val="#ppt_w"/>
                                          </p:val>
                                        </p:tav>
                                      </p:tavLst>
                                    </p:anim>
                                    <p:anim calcmode="lin" valueType="num">
                                      <p:cBhvr>
                                        <p:cTn id="32" dur="1000" fill="hold"/>
                                        <p:tgtEl>
                                          <p:spTgt spid="6"/>
                                        </p:tgtEl>
                                        <p:attrNameLst>
                                          <p:attrName>ppt_h</p:attrName>
                                        </p:attrNameLst>
                                      </p:cBhvr>
                                      <p:tavLst>
                                        <p:tav tm="0">
                                          <p:val>
                                            <p:fltVal val="0"/>
                                          </p:val>
                                        </p:tav>
                                        <p:tav tm="100000">
                                          <p:val>
                                            <p:strVal val="#ppt_h"/>
                                          </p:val>
                                        </p:tav>
                                      </p:tavLst>
                                    </p:anim>
                                    <p:animEffect transition="in" filter="fade">
                                      <p:cBhvr>
                                        <p:cTn id="33" dur="1000"/>
                                        <p:tgtEl>
                                          <p:spTgt spid="6"/>
                                        </p:tgtEl>
                                      </p:cBhvr>
                                    </p:animEffect>
                                  </p:childTnLst>
                                </p:cTn>
                              </p:par>
                            </p:childTnLst>
                          </p:cTn>
                        </p:par>
                        <p:par>
                          <p:cTn id="34" fill="hold">
                            <p:stCondLst>
                              <p:cond delay="5000"/>
                            </p:stCondLst>
                            <p:childTnLst>
                              <p:par>
                                <p:cTn id="35" presetID="53" presetClass="entr" presetSubtype="0"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1000" fill="hold"/>
                                        <p:tgtEl>
                                          <p:spTgt spid="7"/>
                                        </p:tgtEl>
                                        <p:attrNameLst>
                                          <p:attrName>ppt_w</p:attrName>
                                        </p:attrNameLst>
                                      </p:cBhvr>
                                      <p:tavLst>
                                        <p:tav tm="0">
                                          <p:val>
                                            <p:fltVal val="0"/>
                                          </p:val>
                                        </p:tav>
                                        <p:tav tm="100000">
                                          <p:val>
                                            <p:strVal val="#ppt_w"/>
                                          </p:val>
                                        </p:tav>
                                      </p:tavLst>
                                    </p:anim>
                                    <p:anim calcmode="lin" valueType="num">
                                      <p:cBhvr>
                                        <p:cTn id="38" dur="1000" fill="hold"/>
                                        <p:tgtEl>
                                          <p:spTgt spid="7"/>
                                        </p:tgtEl>
                                        <p:attrNameLst>
                                          <p:attrName>ppt_h</p:attrName>
                                        </p:attrNameLst>
                                      </p:cBhvr>
                                      <p:tavLst>
                                        <p:tav tm="0">
                                          <p:val>
                                            <p:fltVal val="0"/>
                                          </p:val>
                                        </p:tav>
                                        <p:tav tm="100000">
                                          <p:val>
                                            <p:strVal val="#ppt_h"/>
                                          </p:val>
                                        </p:tav>
                                      </p:tavLst>
                                    </p:anim>
                                    <p:animEffect transition="in" filter="fade">
                                      <p:cBhvr>
                                        <p:cTn id="3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Прямоугольник 1"/>
          <p:cNvSpPr>
            <a:spLocks noChangeArrowheads="1"/>
          </p:cNvSpPr>
          <p:nvPr/>
        </p:nvSpPr>
        <p:spPr bwMode="auto">
          <a:xfrm>
            <a:off x="1071563" y="0"/>
            <a:ext cx="7358062" cy="461963"/>
          </a:xfrm>
          <a:prstGeom prst="rect">
            <a:avLst/>
          </a:prstGeom>
          <a:noFill/>
          <a:ln w="9525">
            <a:noFill/>
            <a:miter lim="800000"/>
            <a:headEnd/>
            <a:tailEnd/>
          </a:ln>
        </p:spPr>
        <p:txBody>
          <a:bodyPr>
            <a:spAutoFit/>
          </a:bodyPr>
          <a:lstStyle/>
          <a:p>
            <a:pPr algn="ctr"/>
            <a:r>
              <a:rPr lang="en-US" sz="2400" b="1">
                <a:latin typeface="Georgia" pitchFamily="18" charset="0"/>
              </a:rPr>
              <a:t>AGRICULTURE OF  THE KUZBASS</a:t>
            </a:r>
            <a:endParaRPr lang="ru-RU" sz="2400">
              <a:latin typeface="Georgia" pitchFamily="18" charset="0"/>
            </a:endParaRPr>
          </a:p>
        </p:txBody>
      </p:sp>
      <p:sp>
        <p:nvSpPr>
          <p:cNvPr id="14339" name="Прямоугольник 2"/>
          <p:cNvSpPr>
            <a:spLocks noChangeArrowheads="1"/>
          </p:cNvSpPr>
          <p:nvPr/>
        </p:nvSpPr>
        <p:spPr bwMode="auto">
          <a:xfrm>
            <a:off x="3214688" y="642938"/>
            <a:ext cx="3071812" cy="5970587"/>
          </a:xfrm>
          <a:prstGeom prst="rect">
            <a:avLst/>
          </a:prstGeom>
          <a:noFill/>
          <a:ln w="9525">
            <a:noFill/>
            <a:miter lim="800000"/>
            <a:headEnd/>
            <a:tailEnd/>
          </a:ln>
        </p:spPr>
        <p:txBody>
          <a:bodyPr>
            <a:spAutoFit/>
          </a:bodyPr>
          <a:lstStyle/>
          <a:p>
            <a:pPr algn="ctr">
              <a:lnSpc>
                <a:spcPct val="150000"/>
              </a:lnSpc>
            </a:pPr>
            <a:r>
              <a:rPr lang="en-US" sz="2800">
                <a:latin typeface="Arial Narrow" pitchFamily="34" charset="0"/>
              </a:rPr>
              <a:t>The agriculture of Kuzbass produces</a:t>
            </a:r>
            <a:r>
              <a:rPr lang="ru-RU" sz="2800">
                <a:latin typeface="Arial Narrow" pitchFamily="34" charset="0"/>
              </a:rPr>
              <a:t>:</a:t>
            </a:r>
            <a:endParaRPr lang="en-US" sz="2800">
              <a:latin typeface="Arial Narrow" pitchFamily="34" charset="0"/>
            </a:endParaRPr>
          </a:p>
          <a:p>
            <a:pPr algn="ctr">
              <a:lnSpc>
                <a:spcPct val="150000"/>
              </a:lnSpc>
            </a:pPr>
            <a:r>
              <a:rPr lang="en-US" sz="2800">
                <a:latin typeface="Arial Narrow" pitchFamily="34" charset="0"/>
              </a:rPr>
              <a:t> milk</a:t>
            </a:r>
          </a:p>
          <a:p>
            <a:pPr algn="ctr">
              <a:lnSpc>
                <a:spcPct val="150000"/>
              </a:lnSpc>
            </a:pPr>
            <a:r>
              <a:rPr lang="en-US" sz="2800">
                <a:latin typeface="Arial Narrow" pitchFamily="34" charset="0"/>
              </a:rPr>
              <a:t> meat</a:t>
            </a:r>
          </a:p>
          <a:p>
            <a:pPr algn="ctr">
              <a:lnSpc>
                <a:spcPct val="150000"/>
              </a:lnSpc>
            </a:pPr>
            <a:r>
              <a:rPr lang="en-US" sz="2800">
                <a:latin typeface="Arial Narrow" pitchFamily="34" charset="0"/>
              </a:rPr>
              <a:t> vegetables</a:t>
            </a:r>
          </a:p>
          <a:p>
            <a:pPr algn="ctr">
              <a:lnSpc>
                <a:spcPct val="150000"/>
              </a:lnSpc>
            </a:pPr>
            <a:r>
              <a:rPr lang="en-US" sz="2800">
                <a:latin typeface="Arial Narrow" pitchFamily="34" charset="0"/>
              </a:rPr>
              <a:t> fruit</a:t>
            </a:r>
          </a:p>
          <a:p>
            <a:pPr algn="ctr">
              <a:lnSpc>
                <a:spcPct val="150000"/>
              </a:lnSpc>
            </a:pPr>
            <a:r>
              <a:rPr lang="en-US" sz="2800">
                <a:latin typeface="Arial Narrow" pitchFamily="34" charset="0"/>
              </a:rPr>
              <a:t> fish</a:t>
            </a:r>
          </a:p>
          <a:p>
            <a:pPr algn="ctr">
              <a:lnSpc>
                <a:spcPct val="150000"/>
              </a:lnSpc>
            </a:pPr>
            <a:r>
              <a:rPr lang="en-US" sz="2800">
                <a:latin typeface="Arial Narrow" pitchFamily="34" charset="0"/>
              </a:rPr>
              <a:t> many other kinds of agricultural products.</a:t>
            </a:r>
          </a:p>
        </p:txBody>
      </p:sp>
      <p:pic>
        <p:nvPicPr>
          <p:cNvPr id="14340" name="Picture 5" descr="https://ako.ru/upload/iblock/f3a/%D0%AF%D1%80%D0%BC%D0%B0%D1%80%D0%BA%D0%B0%20%D0%BE%D0%B2%D0%BE%D1%89%D0%B8%202.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14313" y="500063"/>
            <a:ext cx="2667000" cy="1500187"/>
          </a:xfrm>
          <a:prstGeom prst="rect">
            <a:avLst/>
          </a:prstGeom>
          <a:noFill/>
          <a:ln w="9525">
            <a:noFill/>
            <a:miter lim="800000"/>
            <a:headEnd/>
            <a:tailEnd/>
          </a:ln>
        </p:spPr>
      </p:pic>
      <p:pic>
        <p:nvPicPr>
          <p:cNvPr id="14341" name="Picture 7" descr="http://www.admnkr.ru/files/web/sobitiya/news/admnkr/2020/02/17/QFm5xNccmqU.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2071688"/>
            <a:ext cx="2898775" cy="1930400"/>
          </a:xfrm>
          <a:prstGeom prst="rect">
            <a:avLst/>
          </a:prstGeom>
          <a:noFill/>
          <a:ln w="9525">
            <a:noFill/>
            <a:miter lim="800000"/>
            <a:headEnd/>
            <a:tailEnd/>
          </a:ln>
        </p:spPr>
      </p:pic>
      <p:pic>
        <p:nvPicPr>
          <p:cNvPr id="14342" name="Picture 9" descr="https://ako.ru/upload/iblock/fe3/%D1%83%D0%B1%D0%BE%D1%80%D0%BA%D0%B0%20%D0%BD%D0%B0%203%20%D0%BE%D0%BA%D1%82.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14313" y="4357688"/>
            <a:ext cx="3081337" cy="2054225"/>
          </a:xfrm>
          <a:prstGeom prst="rect">
            <a:avLst/>
          </a:prstGeom>
          <a:noFill/>
          <a:ln w="9525">
            <a:noFill/>
            <a:miter lim="800000"/>
            <a:headEnd/>
            <a:tailEnd/>
          </a:ln>
        </p:spPr>
      </p:pic>
      <p:sp>
        <p:nvSpPr>
          <p:cNvPr id="14343" name="AutoShape 11"/>
          <p:cNvSpPr>
            <a:spLocks noChangeAspect="1" noChangeArrowheads="1"/>
          </p:cNvSpPr>
          <p:nvPr/>
        </p:nvSpPr>
        <p:spPr bwMode="auto">
          <a:xfrm>
            <a:off x="63500" y="-136525"/>
            <a:ext cx="304800" cy="304800"/>
          </a:xfrm>
          <a:prstGeom prst="rect">
            <a:avLst/>
          </a:prstGeom>
          <a:noFill/>
          <a:ln w="9525">
            <a:noFill/>
            <a:miter lim="800000"/>
            <a:headEnd/>
            <a:tailEnd/>
          </a:ln>
        </p:spPr>
        <p:txBody>
          <a:bodyPr/>
          <a:lstStyle/>
          <a:p>
            <a:endParaRPr lang="ru-RU"/>
          </a:p>
        </p:txBody>
      </p:sp>
      <p:sp>
        <p:nvSpPr>
          <p:cNvPr id="14344" name="AutoShape 13"/>
          <p:cNvSpPr>
            <a:spLocks noChangeAspect="1" noChangeArrowheads="1"/>
          </p:cNvSpPr>
          <p:nvPr/>
        </p:nvSpPr>
        <p:spPr bwMode="auto">
          <a:xfrm>
            <a:off x="63500" y="-136525"/>
            <a:ext cx="304800" cy="304800"/>
          </a:xfrm>
          <a:prstGeom prst="rect">
            <a:avLst/>
          </a:prstGeom>
          <a:noFill/>
          <a:ln w="9525">
            <a:noFill/>
            <a:miter lim="800000"/>
            <a:headEnd/>
            <a:tailEnd/>
          </a:ln>
        </p:spPr>
        <p:txBody>
          <a:bodyPr/>
          <a:lstStyle/>
          <a:p>
            <a:endParaRPr lang="ru-RU"/>
          </a:p>
        </p:txBody>
      </p:sp>
      <p:sp>
        <p:nvSpPr>
          <p:cNvPr id="14345" name="AutoShape 15"/>
          <p:cNvSpPr>
            <a:spLocks noChangeAspect="1" noChangeArrowheads="1"/>
          </p:cNvSpPr>
          <p:nvPr/>
        </p:nvSpPr>
        <p:spPr bwMode="auto">
          <a:xfrm>
            <a:off x="63500" y="-136525"/>
            <a:ext cx="304800" cy="304800"/>
          </a:xfrm>
          <a:prstGeom prst="rect">
            <a:avLst/>
          </a:prstGeom>
          <a:noFill/>
          <a:ln w="9525">
            <a:noFill/>
            <a:miter lim="800000"/>
            <a:headEnd/>
            <a:tailEnd/>
          </a:ln>
        </p:spPr>
        <p:txBody>
          <a:bodyPr/>
          <a:lstStyle/>
          <a:p>
            <a:endParaRPr lang="ru-RU"/>
          </a:p>
        </p:txBody>
      </p:sp>
      <p:pic>
        <p:nvPicPr>
          <p:cNvPr id="14346" name="Picture 17" descr="https://media1.ledevoir.com/images_galerie/nwl_269348_185391/image.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572250" y="500063"/>
            <a:ext cx="2571750" cy="1978025"/>
          </a:xfrm>
          <a:prstGeom prst="rect">
            <a:avLst/>
          </a:prstGeom>
          <a:noFill/>
          <a:ln w="9525">
            <a:noFill/>
            <a:miter lim="800000"/>
            <a:headEnd/>
            <a:tailEnd/>
          </a:ln>
        </p:spPr>
      </p:pic>
      <p:pic>
        <p:nvPicPr>
          <p:cNvPr id="14347" name="Picture 19" descr="http://agroconsul.tomsk.ru/upload/iblock/316/S001885154807577381177273.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500813" y="2428875"/>
            <a:ext cx="2268537" cy="1701800"/>
          </a:xfrm>
          <a:prstGeom prst="rect">
            <a:avLst/>
          </a:prstGeom>
          <a:noFill/>
          <a:ln w="9525">
            <a:noFill/>
            <a:miter lim="800000"/>
            <a:headEnd/>
            <a:tailEnd/>
          </a:ln>
        </p:spPr>
      </p:pic>
      <p:pic>
        <p:nvPicPr>
          <p:cNvPr id="14348" name="Picture 21" descr="http://www.admnkr.ru/files/web/sobitiya/news/admnkr/2020/06/17/%D1%81%D0%B5%D0%BB%D1%8C%D1%81%D0%BA%D0%BE%D0%B5_%D1%85%D0%BE%D0%B7%D1%8F%D0%B9%D1%81%D1%82%D0%B2%D0%BE.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286500" y="4000500"/>
            <a:ext cx="2857500" cy="2619375"/>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Прямоугольник 1"/>
          <p:cNvSpPr>
            <a:spLocks noChangeArrowheads="1"/>
          </p:cNvSpPr>
          <p:nvPr/>
        </p:nvSpPr>
        <p:spPr bwMode="auto">
          <a:xfrm>
            <a:off x="857250" y="0"/>
            <a:ext cx="7500938" cy="461963"/>
          </a:xfrm>
          <a:prstGeom prst="rect">
            <a:avLst/>
          </a:prstGeom>
          <a:noFill/>
          <a:ln w="9525">
            <a:noFill/>
            <a:miter lim="800000"/>
            <a:headEnd/>
            <a:tailEnd/>
          </a:ln>
        </p:spPr>
        <p:txBody>
          <a:bodyPr>
            <a:spAutoFit/>
          </a:bodyPr>
          <a:lstStyle/>
          <a:p>
            <a:r>
              <a:rPr lang="en-US" sz="2400" b="1">
                <a:latin typeface="Georgia" pitchFamily="18" charset="0"/>
              </a:rPr>
              <a:t>OUR REGION IS FAMOUS FOR ITS PLANTS  </a:t>
            </a:r>
            <a:endParaRPr lang="ru-RU" sz="2400" b="1">
              <a:latin typeface="Georgia" pitchFamily="18" charset="0"/>
            </a:endParaRPr>
          </a:p>
        </p:txBody>
      </p:sp>
      <p:sp>
        <p:nvSpPr>
          <p:cNvPr id="3" name="TextBox 2"/>
          <p:cNvSpPr txBox="1">
            <a:spLocks noChangeArrowheads="1"/>
          </p:cNvSpPr>
          <p:nvPr/>
        </p:nvSpPr>
        <p:spPr bwMode="auto">
          <a:xfrm>
            <a:off x="642938" y="428625"/>
            <a:ext cx="1182687" cy="461963"/>
          </a:xfrm>
          <a:prstGeom prst="rect">
            <a:avLst/>
          </a:prstGeom>
          <a:noFill/>
          <a:ln w="9525">
            <a:noFill/>
            <a:miter lim="800000"/>
            <a:headEnd/>
            <a:tailEnd/>
          </a:ln>
        </p:spPr>
        <p:txBody>
          <a:bodyPr wrap="none">
            <a:spAutoFit/>
          </a:bodyPr>
          <a:lstStyle/>
          <a:p>
            <a:r>
              <a:rPr lang="en-US" sz="2400">
                <a:latin typeface="Arial Narrow" pitchFamily="34" charset="0"/>
              </a:rPr>
              <a:t>chemical</a:t>
            </a:r>
            <a:endParaRPr lang="ru-RU" sz="2400">
              <a:latin typeface="Arial Narrow" pitchFamily="34" charset="0"/>
            </a:endParaRPr>
          </a:p>
        </p:txBody>
      </p:sp>
      <p:sp>
        <p:nvSpPr>
          <p:cNvPr id="15364" name="Прямоугольник 3"/>
          <p:cNvSpPr>
            <a:spLocks noChangeArrowheads="1"/>
          </p:cNvSpPr>
          <p:nvPr/>
        </p:nvSpPr>
        <p:spPr bwMode="auto">
          <a:xfrm>
            <a:off x="6429375" y="5929313"/>
            <a:ext cx="2239963" cy="461962"/>
          </a:xfrm>
          <a:prstGeom prst="rect">
            <a:avLst/>
          </a:prstGeom>
          <a:noFill/>
          <a:ln w="9525">
            <a:noFill/>
            <a:miter lim="800000"/>
            <a:headEnd/>
            <a:tailEnd/>
          </a:ln>
        </p:spPr>
        <p:txBody>
          <a:bodyPr wrap="none">
            <a:spAutoFit/>
          </a:bodyPr>
          <a:lstStyle/>
          <a:p>
            <a:r>
              <a:rPr lang="en-US" sz="2400">
                <a:latin typeface="Arial Narrow" pitchFamily="34" charset="0"/>
              </a:rPr>
              <a:t>machine - building</a:t>
            </a:r>
            <a:endParaRPr lang="ru-RU" sz="2400">
              <a:latin typeface="Arial Narrow" pitchFamily="34" charset="0"/>
            </a:endParaRPr>
          </a:p>
        </p:txBody>
      </p:sp>
      <p:sp>
        <p:nvSpPr>
          <p:cNvPr id="15365" name="Прямоугольник 4"/>
          <p:cNvSpPr>
            <a:spLocks noChangeArrowheads="1"/>
          </p:cNvSpPr>
          <p:nvPr/>
        </p:nvSpPr>
        <p:spPr bwMode="auto">
          <a:xfrm>
            <a:off x="6429375" y="500063"/>
            <a:ext cx="2422525" cy="461962"/>
          </a:xfrm>
          <a:prstGeom prst="rect">
            <a:avLst/>
          </a:prstGeom>
          <a:noFill/>
          <a:ln w="9525">
            <a:noFill/>
            <a:miter lim="800000"/>
            <a:headEnd/>
            <a:tailEnd/>
          </a:ln>
        </p:spPr>
        <p:txBody>
          <a:bodyPr wrap="none">
            <a:spAutoFit/>
          </a:bodyPr>
          <a:lstStyle/>
          <a:p>
            <a:r>
              <a:rPr lang="en-US" sz="2400">
                <a:latin typeface="Arial Narrow" pitchFamily="34" charset="0"/>
              </a:rPr>
              <a:t>power - engineering</a:t>
            </a:r>
            <a:endParaRPr lang="ru-RU" sz="2400">
              <a:latin typeface="Arial Narrow" pitchFamily="34" charset="0"/>
            </a:endParaRPr>
          </a:p>
        </p:txBody>
      </p:sp>
      <p:sp>
        <p:nvSpPr>
          <p:cNvPr id="6" name="Заголовок 1"/>
          <p:cNvSpPr txBox="1">
            <a:spLocks/>
          </p:cNvSpPr>
          <p:nvPr/>
        </p:nvSpPr>
        <p:spPr>
          <a:xfrm>
            <a:off x="285750" y="6215063"/>
            <a:ext cx="3357563" cy="428625"/>
          </a:xfrm>
          <a:prstGeom prst="rect">
            <a:avLst/>
          </a:prstGeom>
        </p:spPr>
        <p:txBody>
          <a:bodyPr/>
          <a:lstStyle/>
          <a:p>
            <a:pPr algn="ctr">
              <a:defRPr/>
            </a:pPr>
            <a:r>
              <a:rPr lang="en-US" sz="2400" dirty="0">
                <a:latin typeface="Arial Narrow" pitchFamily="34" charset="0"/>
                <a:ea typeface="+mj-ea"/>
                <a:cs typeface="+mj-cs"/>
              </a:rPr>
              <a:t>metal – working factories</a:t>
            </a:r>
          </a:p>
        </p:txBody>
      </p:sp>
      <p:pic>
        <p:nvPicPr>
          <p:cNvPr id="15367"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14313" y="928688"/>
            <a:ext cx="2714625" cy="2182812"/>
          </a:xfrm>
          <a:prstGeom prst="rect">
            <a:avLst/>
          </a:prstGeom>
          <a:noFill/>
          <a:ln w="9525">
            <a:noFill/>
            <a:miter lim="800000"/>
            <a:headEnd/>
            <a:tailEnd/>
          </a:ln>
        </p:spPr>
      </p:pic>
      <p:pic>
        <p:nvPicPr>
          <p:cNvPr id="15368"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929313" y="3429000"/>
            <a:ext cx="3001962" cy="2417763"/>
          </a:xfrm>
          <a:prstGeom prst="rect">
            <a:avLst/>
          </a:prstGeom>
          <a:noFill/>
          <a:ln w="9525">
            <a:noFill/>
            <a:miter lim="800000"/>
            <a:headEnd/>
            <a:tailEnd/>
          </a:ln>
        </p:spPr>
      </p:pic>
      <p:pic>
        <p:nvPicPr>
          <p:cNvPr id="15369" name="Picture 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14313" y="3571875"/>
            <a:ext cx="2714625" cy="2484438"/>
          </a:xfrm>
          <a:prstGeom prst="rect">
            <a:avLst/>
          </a:prstGeom>
          <a:noFill/>
          <a:ln w="9525">
            <a:noFill/>
            <a:miter lim="800000"/>
            <a:headEnd/>
            <a:tailEnd/>
          </a:ln>
        </p:spPr>
      </p:pic>
      <p:pic>
        <p:nvPicPr>
          <p:cNvPr id="15370" name="Picture 5"/>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00750" y="1071563"/>
            <a:ext cx="2951163" cy="2073275"/>
          </a:xfrm>
          <a:prstGeom prst="rect">
            <a:avLst/>
          </a:prstGeom>
          <a:noFill/>
          <a:ln w="9525">
            <a:noFill/>
            <a:miter lim="800000"/>
            <a:headEnd/>
            <a:tailEnd/>
          </a:ln>
        </p:spPr>
      </p:pic>
      <p:sp>
        <p:nvSpPr>
          <p:cNvPr id="15371" name="Прямоугольник 12"/>
          <p:cNvSpPr>
            <a:spLocks noChangeArrowheads="1"/>
          </p:cNvSpPr>
          <p:nvPr/>
        </p:nvSpPr>
        <p:spPr bwMode="auto">
          <a:xfrm>
            <a:off x="3071813" y="1000125"/>
            <a:ext cx="2786062" cy="4524375"/>
          </a:xfrm>
          <a:prstGeom prst="rect">
            <a:avLst/>
          </a:prstGeom>
          <a:noFill/>
          <a:ln w="9525">
            <a:noFill/>
            <a:miter lim="800000"/>
            <a:headEnd/>
            <a:tailEnd/>
          </a:ln>
        </p:spPr>
        <p:txBody>
          <a:bodyPr>
            <a:spAutoFit/>
          </a:bodyPr>
          <a:lstStyle/>
          <a:p>
            <a:pPr algn="ctr"/>
            <a:r>
              <a:rPr lang="en-US" sz="2400">
                <a:latin typeface="Arial Narrow" pitchFamily="34" charset="0"/>
              </a:rPr>
              <a:t>   Kemerovo region is an important industry centre now. </a:t>
            </a:r>
          </a:p>
          <a:p>
            <a:pPr algn="ctr"/>
            <a:r>
              <a:rPr lang="en-US" sz="2400">
                <a:latin typeface="Arial Narrow" pitchFamily="34" charset="0"/>
              </a:rPr>
              <a:t>The main braches of industry are coal mining, ferrous metal, industry, non-ferrous metal industry, machine building, chemical industry, woodworking industry and food industry.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53"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Effect transition="in" filter="fade">
                                      <p:cBhvr>
                                        <p:cTn id="15"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Прямоугольник 1"/>
          <p:cNvSpPr>
            <a:spLocks noChangeArrowheads="1"/>
          </p:cNvSpPr>
          <p:nvPr/>
        </p:nvSpPr>
        <p:spPr bwMode="auto">
          <a:xfrm>
            <a:off x="214313" y="0"/>
            <a:ext cx="9559925" cy="523875"/>
          </a:xfrm>
          <a:prstGeom prst="rect">
            <a:avLst/>
          </a:prstGeom>
          <a:noFill/>
          <a:ln w="9525">
            <a:noFill/>
            <a:miter lim="800000"/>
            <a:headEnd/>
            <a:tailEnd/>
          </a:ln>
        </p:spPr>
        <p:txBody>
          <a:bodyPr>
            <a:spAutoFit/>
          </a:bodyPr>
          <a:lstStyle/>
          <a:p>
            <a:r>
              <a:rPr lang="en-US" sz="2800" b="1">
                <a:latin typeface="Georgia" pitchFamily="18" charset="0"/>
              </a:rPr>
              <a:t>KUZBASS IS RICH IN LANDS AND FORESTS</a:t>
            </a:r>
            <a:endParaRPr lang="ru-RU" sz="2800" b="1">
              <a:latin typeface="Georgia" pitchFamily="18" charset="0"/>
            </a:endParaRPr>
          </a:p>
        </p:txBody>
      </p:sp>
      <p:pic>
        <p:nvPicPr>
          <p:cNvPr id="16387" name="Picture 5"/>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57188" y="571500"/>
            <a:ext cx="3333750" cy="2500313"/>
          </a:xfrm>
          <a:prstGeom prst="rect">
            <a:avLst/>
          </a:prstGeom>
          <a:noFill/>
          <a:ln w="9525">
            <a:noFill/>
            <a:miter lim="800000"/>
            <a:headEnd/>
            <a:tailEnd/>
          </a:ln>
        </p:spPr>
      </p:pic>
      <p:pic>
        <p:nvPicPr>
          <p:cNvPr id="16388" name="Picture 6"/>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286375" y="571500"/>
            <a:ext cx="3419475" cy="2563813"/>
          </a:xfrm>
          <a:prstGeom prst="rect">
            <a:avLst/>
          </a:prstGeom>
          <a:noFill/>
          <a:ln w="9525">
            <a:noFill/>
            <a:miter lim="800000"/>
            <a:headEnd/>
            <a:tailEnd/>
          </a:ln>
        </p:spPr>
      </p:pic>
      <p:pic>
        <p:nvPicPr>
          <p:cNvPr id="16389" name="Picture 7"/>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072063" y="3714750"/>
            <a:ext cx="3692525" cy="2797175"/>
          </a:xfrm>
          <a:prstGeom prst="rect">
            <a:avLst/>
          </a:prstGeom>
          <a:noFill/>
          <a:ln w="9525">
            <a:noFill/>
            <a:miter lim="800000"/>
            <a:headEnd/>
            <a:tailEnd/>
          </a:ln>
        </p:spPr>
      </p:pic>
      <p:pic>
        <p:nvPicPr>
          <p:cNvPr id="16390" name="Picture 8"/>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57188" y="3929063"/>
            <a:ext cx="3240087" cy="2714625"/>
          </a:xfrm>
          <a:prstGeom prst="rect">
            <a:avLst/>
          </a:prstGeom>
          <a:noFill/>
          <a:ln w="9525">
            <a:noFill/>
            <a:miter lim="800000"/>
            <a:headEnd/>
            <a:tailEnd/>
          </a:ln>
        </p:spPr>
      </p:pic>
      <p:pic>
        <p:nvPicPr>
          <p:cNvPr id="16391" name="Picture 9"/>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500313" y="1908175"/>
            <a:ext cx="3740150" cy="2798763"/>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Прямоугольник 1"/>
          <p:cNvSpPr>
            <a:spLocks noChangeArrowheads="1"/>
          </p:cNvSpPr>
          <p:nvPr/>
        </p:nvSpPr>
        <p:spPr bwMode="auto">
          <a:xfrm>
            <a:off x="1785938" y="0"/>
            <a:ext cx="5157787" cy="461963"/>
          </a:xfrm>
          <a:prstGeom prst="rect">
            <a:avLst/>
          </a:prstGeom>
          <a:noFill/>
          <a:ln w="9525">
            <a:noFill/>
            <a:miter lim="800000"/>
            <a:headEnd/>
            <a:tailEnd/>
          </a:ln>
        </p:spPr>
        <p:txBody>
          <a:bodyPr wrap="none">
            <a:spAutoFit/>
          </a:bodyPr>
          <a:lstStyle/>
          <a:p>
            <a:r>
              <a:rPr lang="en-US" sz="2400" b="1">
                <a:latin typeface="Georgia" pitchFamily="18" charset="0"/>
              </a:rPr>
              <a:t>THE FAUNA OF THE KUZBASS</a:t>
            </a:r>
            <a:endParaRPr lang="ru-RU" sz="2400" b="1">
              <a:latin typeface="Georgia" pitchFamily="18" charset="0"/>
            </a:endParaRPr>
          </a:p>
        </p:txBody>
      </p:sp>
      <p:pic>
        <p:nvPicPr>
          <p:cNvPr id="17411"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14313" y="1071563"/>
            <a:ext cx="4711700" cy="3101975"/>
          </a:xfrm>
          <a:prstGeom prst="rect">
            <a:avLst/>
          </a:prstGeom>
          <a:noFill/>
          <a:ln w="9525">
            <a:noFill/>
            <a:miter lim="800000"/>
            <a:headEnd/>
            <a:tailEnd/>
          </a:ln>
        </p:spPr>
      </p:pic>
      <p:sp>
        <p:nvSpPr>
          <p:cNvPr id="17412" name="Прямоугольник 3"/>
          <p:cNvSpPr>
            <a:spLocks noChangeArrowheads="1"/>
          </p:cNvSpPr>
          <p:nvPr/>
        </p:nvSpPr>
        <p:spPr bwMode="auto">
          <a:xfrm>
            <a:off x="928688" y="571500"/>
            <a:ext cx="849312" cy="400050"/>
          </a:xfrm>
          <a:prstGeom prst="rect">
            <a:avLst/>
          </a:prstGeom>
          <a:noFill/>
          <a:ln w="9525">
            <a:noFill/>
            <a:miter lim="800000"/>
            <a:headEnd/>
            <a:tailEnd/>
          </a:ln>
        </p:spPr>
        <p:txBody>
          <a:bodyPr wrap="none">
            <a:spAutoFit/>
          </a:bodyPr>
          <a:lstStyle/>
          <a:p>
            <a:r>
              <a:rPr lang="en-US" sz="2000" b="1">
                <a:latin typeface="Arial Narrow" pitchFamily="34" charset="0"/>
              </a:rPr>
              <a:t>the elk</a:t>
            </a:r>
            <a:endParaRPr lang="ru-RU" sz="2000" b="1">
              <a:latin typeface="Arial Narrow" pitchFamily="34" charset="0"/>
            </a:endParaRPr>
          </a:p>
        </p:txBody>
      </p:sp>
      <p:sp>
        <p:nvSpPr>
          <p:cNvPr id="17413" name="Прямоугольник 4"/>
          <p:cNvSpPr>
            <a:spLocks noChangeArrowheads="1"/>
          </p:cNvSpPr>
          <p:nvPr/>
        </p:nvSpPr>
        <p:spPr bwMode="auto">
          <a:xfrm>
            <a:off x="3214688" y="571500"/>
            <a:ext cx="1327150" cy="400050"/>
          </a:xfrm>
          <a:prstGeom prst="rect">
            <a:avLst/>
          </a:prstGeom>
          <a:noFill/>
          <a:ln w="9525">
            <a:noFill/>
            <a:miter lim="800000"/>
            <a:headEnd/>
            <a:tailEnd/>
          </a:ln>
        </p:spPr>
        <p:txBody>
          <a:bodyPr wrap="none">
            <a:spAutoFit/>
          </a:bodyPr>
          <a:lstStyle/>
          <a:p>
            <a:r>
              <a:rPr lang="en-US" sz="2000" b="1">
                <a:latin typeface="Arial Narrow" pitchFamily="34" charset="0"/>
              </a:rPr>
              <a:t>the squirrel</a:t>
            </a:r>
            <a:endParaRPr lang="ru-RU" sz="2000" b="1">
              <a:latin typeface="Arial Narrow" pitchFamily="34" charset="0"/>
            </a:endParaRPr>
          </a:p>
        </p:txBody>
      </p:sp>
      <p:sp>
        <p:nvSpPr>
          <p:cNvPr id="17414" name="Прямоугольник 5"/>
          <p:cNvSpPr>
            <a:spLocks noChangeArrowheads="1"/>
          </p:cNvSpPr>
          <p:nvPr/>
        </p:nvSpPr>
        <p:spPr bwMode="auto">
          <a:xfrm>
            <a:off x="642938" y="4143375"/>
            <a:ext cx="1236662" cy="400050"/>
          </a:xfrm>
          <a:prstGeom prst="rect">
            <a:avLst/>
          </a:prstGeom>
          <a:noFill/>
          <a:ln w="9525">
            <a:noFill/>
            <a:miter lim="800000"/>
            <a:headEnd/>
            <a:tailEnd/>
          </a:ln>
        </p:spPr>
        <p:txBody>
          <a:bodyPr wrap="none">
            <a:spAutoFit/>
          </a:bodyPr>
          <a:lstStyle/>
          <a:p>
            <a:r>
              <a:rPr lang="en-US" sz="2000" b="1">
                <a:latin typeface="Arial Narrow" pitchFamily="34" charset="0"/>
              </a:rPr>
              <a:t>the beaver</a:t>
            </a:r>
            <a:endParaRPr lang="ru-RU" sz="2000" b="1">
              <a:latin typeface="Arial Narrow" pitchFamily="34" charset="0"/>
            </a:endParaRPr>
          </a:p>
        </p:txBody>
      </p:sp>
      <p:sp>
        <p:nvSpPr>
          <p:cNvPr id="17415" name="Прямоугольник 6"/>
          <p:cNvSpPr>
            <a:spLocks noChangeArrowheads="1"/>
          </p:cNvSpPr>
          <p:nvPr/>
        </p:nvSpPr>
        <p:spPr bwMode="auto">
          <a:xfrm>
            <a:off x="3357563" y="4143375"/>
            <a:ext cx="1117600" cy="400050"/>
          </a:xfrm>
          <a:prstGeom prst="rect">
            <a:avLst/>
          </a:prstGeom>
          <a:noFill/>
          <a:ln w="9525">
            <a:noFill/>
            <a:miter lim="800000"/>
            <a:headEnd/>
            <a:tailEnd/>
          </a:ln>
        </p:spPr>
        <p:txBody>
          <a:bodyPr wrap="none">
            <a:spAutoFit/>
          </a:bodyPr>
          <a:lstStyle/>
          <a:p>
            <a:r>
              <a:rPr lang="en-US" sz="2000" b="1">
                <a:latin typeface="Arial Narrow" pitchFamily="34" charset="0"/>
              </a:rPr>
              <a:t>the  viper</a:t>
            </a:r>
            <a:endParaRPr lang="ru-RU" sz="2000" b="1">
              <a:latin typeface="Arial Narrow" pitchFamily="34" charset="0"/>
            </a:endParaRPr>
          </a:p>
        </p:txBody>
      </p:sp>
      <p:pic>
        <p:nvPicPr>
          <p:cNvPr id="8" name="Содержимое 6" descr="0b071a6009c6014b9ef6227db4bdd4bf.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3929063" y="4572000"/>
            <a:ext cx="1714500" cy="1989138"/>
          </a:xfrm>
          <a:prstGeom prst="rect">
            <a:avLst/>
          </a:prstGeom>
          <a:noFill/>
          <a:ln w="9525">
            <a:noFill/>
            <a:miter lim="800000"/>
            <a:headEnd/>
            <a:tailEnd/>
          </a:ln>
        </p:spPr>
      </p:pic>
      <p:sp>
        <p:nvSpPr>
          <p:cNvPr id="17417" name="Прямоугольник 8"/>
          <p:cNvSpPr>
            <a:spLocks noChangeArrowheads="1"/>
          </p:cNvSpPr>
          <p:nvPr/>
        </p:nvSpPr>
        <p:spPr bwMode="auto">
          <a:xfrm>
            <a:off x="5643563" y="5715000"/>
            <a:ext cx="1095375" cy="400050"/>
          </a:xfrm>
          <a:prstGeom prst="rect">
            <a:avLst/>
          </a:prstGeom>
          <a:noFill/>
          <a:ln w="9525">
            <a:noFill/>
            <a:miter lim="800000"/>
            <a:headEnd/>
            <a:tailEnd/>
          </a:ln>
        </p:spPr>
        <p:txBody>
          <a:bodyPr wrap="none">
            <a:spAutoFit/>
          </a:bodyPr>
          <a:lstStyle/>
          <a:p>
            <a:r>
              <a:rPr lang="en-US" sz="2000" b="1">
                <a:latin typeface="Arial Narrow" pitchFamily="34" charset="0"/>
              </a:rPr>
              <a:t>the sable</a:t>
            </a:r>
            <a:endParaRPr lang="ru-RU" sz="2000" b="1">
              <a:latin typeface="Arial Narrow" pitchFamily="34" charset="0"/>
            </a:endParaRPr>
          </a:p>
        </p:txBody>
      </p:sp>
      <p:pic>
        <p:nvPicPr>
          <p:cNvPr id="10" name="Рисунок 9" descr="i.jpg"/>
          <p:cNvPicPr>
            <a:picLocks noChangeAspect="1"/>
          </p:cNvPicPr>
          <p:nvPr/>
        </p:nvPicPr>
        <p:blipFill>
          <a:blip r:embed="rId4"/>
          <a:srcRect/>
          <a:stretch>
            <a:fillRect/>
          </a:stretch>
        </p:blipFill>
        <p:spPr bwMode="auto">
          <a:xfrm>
            <a:off x="5786438" y="3000375"/>
            <a:ext cx="2489200" cy="1785938"/>
          </a:xfrm>
          <a:prstGeom prst="rect">
            <a:avLst/>
          </a:prstGeom>
          <a:noFill/>
          <a:ln w="9525">
            <a:noFill/>
            <a:miter lim="800000"/>
            <a:headEnd/>
            <a:tailEnd/>
          </a:ln>
        </p:spPr>
      </p:pic>
      <p:sp>
        <p:nvSpPr>
          <p:cNvPr id="17419" name="Прямоугольник 10"/>
          <p:cNvSpPr>
            <a:spLocks noChangeArrowheads="1"/>
          </p:cNvSpPr>
          <p:nvPr/>
        </p:nvSpPr>
        <p:spPr bwMode="auto">
          <a:xfrm>
            <a:off x="7143750" y="4857750"/>
            <a:ext cx="804863" cy="369888"/>
          </a:xfrm>
          <a:prstGeom prst="rect">
            <a:avLst/>
          </a:prstGeom>
          <a:noFill/>
          <a:ln w="9525">
            <a:noFill/>
            <a:miter lim="800000"/>
            <a:headEnd/>
            <a:tailEnd/>
          </a:ln>
        </p:spPr>
        <p:txBody>
          <a:bodyPr wrap="none">
            <a:spAutoFit/>
          </a:bodyPr>
          <a:lstStyle/>
          <a:p>
            <a:r>
              <a:rPr lang="en-US" b="1">
                <a:latin typeface="Arial Narrow" pitchFamily="34" charset="0"/>
              </a:rPr>
              <a:t>the fox</a:t>
            </a:r>
            <a:endParaRPr lang="ru-RU" b="1">
              <a:latin typeface="Arial Narrow" pitchFamily="34" charset="0"/>
            </a:endParaRPr>
          </a:p>
        </p:txBody>
      </p:sp>
      <p:pic>
        <p:nvPicPr>
          <p:cNvPr id="12" name="Рисунок 11" descr="nastol.com.ua-3388.jpg"/>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214313" y="4714875"/>
            <a:ext cx="2441575" cy="1751013"/>
          </a:xfrm>
          <a:prstGeom prst="rect">
            <a:avLst/>
          </a:prstGeom>
          <a:noFill/>
          <a:ln w="9525">
            <a:noFill/>
            <a:miter lim="800000"/>
            <a:headEnd/>
            <a:tailEnd/>
          </a:ln>
        </p:spPr>
      </p:pic>
      <p:sp>
        <p:nvSpPr>
          <p:cNvPr id="17421" name="Прямоугольник 12"/>
          <p:cNvSpPr>
            <a:spLocks noChangeArrowheads="1"/>
          </p:cNvSpPr>
          <p:nvPr/>
        </p:nvSpPr>
        <p:spPr bwMode="auto">
          <a:xfrm>
            <a:off x="2714625" y="5286375"/>
            <a:ext cx="977900" cy="400050"/>
          </a:xfrm>
          <a:prstGeom prst="rect">
            <a:avLst/>
          </a:prstGeom>
          <a:noFill/>
          <a:ln w="9525">
            <a:noFill/>
            <a:miter lim="800000"/>
            <a:headEnd/>
            <a:tailEnd/>
          </a:ln>
        </p:spPr>
        <p:txBody>
          <a:bodyPr wrap="none">
            <a:spAutoFit/>
          </a:bodyPr>
          <a:lstStyle/>
          <a:p>
            <a:r>
              <a:rPr lang="en-US" sz="2000" b="1">
                <a:latin typeface="Arial Narrow" pitchFamily="34" charset="0"/>
              </a:rPr>
              <a:t>the lynx</a:t>
            </a:r>
            <a:endParaRPr lang="ru-RU" sz="2000" b="1">
              <a:latin typeface="Arial Narrow" pitchFamily="34" charset="0"/>
            </a:endParaRPr>
          </a:p>
        </p:txBody>
      </p:sp>
      <p:pic>
        <p:nvPicPr>
          <p:cNvPr id="17422" name="Picture 3"/>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357813" y="642938"/>
            <a:ext cx="2954337" cy="2217737"/>
          </a:xfrm>
          <a:prstGeom prst="rect">
            <a:avLst/>
          </a:prstGeom>
          <a:noFill/>
          <a:ln w="9525">
            <a:noFill/>
            <a:miter lim="800000"/>
            <a:headEnd/>
            <a:tailEnd/>
          </a:ln>
        </p:spPr>
      </p:pic>
      <p:sp>
        <p:nvSpPr>
          <p:cNvPr id="17423" name="Прямоугольник 14"/>
          <p:cNvSpPr>
            <a:spLocks noChangeArrowheads="1"/>
          </p:cNvSpPr>
          <p:nvPr/>
        </p:nvSpPr>
        <p:spPr bwMode="auto">
          <a:xfrm>
            <a:off x="6929438" y="285750"/>
            <a:ext cx="1001712" cy="400050"/>
          </a:xfrm>
          <a:prstGeom prst="rect">
            <a:avLst/>
          </a:prstGeom>
          <a:noFill/>
          <a:ln w="9525">
            <a:noFill/>
            <a:miter lim="800000"/>
            <a:headEnd/>
            <a:tailEnd/>
          </a:ln>
        </p:spPr>
        <p:txBody>
          <a:bodyPr wrap="none">
            <a:spAutoFit/>
          </a:bodyPr>
          <a:lstStyle/>
          <a:p>
            <a:r>
              <a:rPr lang="en-US" sz="2000" b="1">
                <a:latin typeface="Arial Narrow" pitchFamily="34" charset="0"/>
              </a:rPr>
              <a:t>the bear</a:t>
            </a:r>
            <a:endParaRPr lang="ru-RU" sz="2000" b="1">
              <a:latin typeface="Arial Narrow"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Effect transition="in" filter="fade">
                                      <p:cBhvr>
                                        <p:cTn id="9" dur="1000"/>
                                        <p:tgtEl>
                                          <p:spTgt spid="8"/>
                                        </p:tgtEl>
                                      </p:cBhvr>
                                    </p:animEffect>
                                  </p:childTnLst>
                                </p:cTn>
                              </p:par>
                            </p:childTnLst>
                          </p:cTn>
                        </p:par>
                        <p:par>
                          <p:cTn id="10" fill="hold">
                            <p:stCondLst>
                              <p:cond delay="1000"/>
                            </p:stCondLst>
                            <p:childTnLst>
                              <p:par>
                                <p:cTn id="11" presetID="53"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1000" fill="hold"/>
                                        <p:tgtEl>
                                          <p:spTgt spid="10"/>
                                        </p:tgtEl>
                                        <p:attrNameLst>
                                          <p:attrName>ppt_w</p:attrName>
                                        </p:attrNameLst>
                                      </p:cBhvr>
                                      <p:tavLst>
                                        <p:tav tm="0">
                                          <p:val>
                                            <p:fltVal val="0"/>
                                          </p:val>
                                        </p:tav>
                                        <p:tav tm="100000">
                                          <p:val>
                                            <p:strVal val="#ppt_w"/>
                                          </p:val>
                                        </p:tav>
                                      </p:tavLst>
                                    </p:anim>
                                    <p:anim calcmode="lin" valueType="num">
                                      <p:cBhvr>
                                        <p:cTn id="14" dur="1000" fill="hold"/>
                                        <p:tgtEl>
                                          <p:spTgt spid="10"/>
                                        </p:tgtEl>
                                        <p:attrNameLst>
                                          <p:attrName>ppt_h</p:attrName>
                                        </p:attrNameLst>
                                      </p:cBhvr>
                                      <p:tavLst>
                                        <p:tav tm="0">
                                          <p:val>
                                            <p:fltVal val="0"/>
                                          </p:val>
                                        </p:tav>
                                        <p:tav tm="100000">
                                          <p:val>
                                            <p:strVal val="#ppt_h"/>
                                          </p:val>
                                        </p:tav>
                                      </p:tavLst>
                                    </p:anim>
                                    <p:animEffect transition="in" filter="fade">
                                      <p:cBhvr>
                                        <p:cTn id="15" dur="1000"/>
                                        <p:tgtEl>
                                          <p:spTgt spid="10"/>
                                        </p:tgtEl>
                                      </p:cBhvr>
                                    </p:animEffect>
                                  </p:childTnLst>
                                </p:cTn>
                              </p:par>
                            </p:childTnLst>
                          </p:cTn>
                        </p:par>
                        <p:par>
                          <p:cTn id="16" fill="hold">
                            <p:stCondLst>
                              <p:cond delay="2000"/>
                            </p:stCondLst>
                            <p:childTnLst>
                              <p:par>
                                <p:cTn id="17" presetID="53"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1000" fill="hold"/>
                                        <p:tgtEl>
                                          <p:spTgt spid="12"/>
                                        </p:tgtEl>
                                        <p:attrNameLst>
                                          <p:attrName>ppt_w</p:attrName>
                                        </p:attrNameLst>
                                      </p:cBhvr>
                                      <p:tavLst>
                                        <p:tav tm="0">
                                          <p:val>
                                            <p:fltVal val="0"/>
                                          </p:val>
                                        </p:tav>
                                        <p:tav tm="100000">
                                          <p:val>
                                            <p:strVal val="#ppt_w"/>
                                          </p:val>
                                        </p:tav>
                                      </p:tavLst>
                                    </p:anim>
                                    <p:anim calcmode="lin" valueType="num">
                                      <p:cBhvr>
                                        <p:cTn id="20" dur="1000" fill="hold"/>
                                        <p:tgtEl>
                                          <p:spTgt spid="12"/>
                                        </p:tgtEl>
                                        <p:attrNameLst>
                                          <p:attrName>ppt_h</p:attrName>
                                        </p:attrNameLst>
                                      </p:cBhvr>
                                      <p:tavLst>
                                        <p:tav tm="0">
                                          <p:val>
                                            <p:fltVal val="0"/>
                                          </p:val>
                                        </p:tav>
                                        <p:tav tm="100000">
                                          <p:val>
                                            <p:strVal val="#ppt_h"/>
                                          </p:val>
                                        </p:tav>
                                      </p:tavLst>
                                    </p:anim>
                                    <p:animEffect transition="in" filter="fade">
                                      <p:cBhvr>
                                        <p:cTn id="21"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Прямоугольник 1"/>
          <p:cNvSpPr>
            <a:spLocks noChangeArrowheads="1"/>
          </p:cNvSpPr>
          <p:nvPr/>
        </p:nvSpPr>
        <p:spPr bwMode="auto">
          <a:xfrm>
            <a:off x="2071688" y="0"/>
            <a:ext cx="5473700" cy="461963"/>
          </a:xfrm>
          <a:prstGeom prst="rect">
            <a:avLst/>
          </a:prstGeom>
          <a:noFill/>
          <a:ln w="9525">
            <a:noFill/>
            <a:miter lim="800000"/>
            <a:headEnd/>
            <a:tailEnd/>
          </a:ln>
        </p:spPr>
        <p:txBody>
          <a:bodyPr>
            <a:spAutoFit/>
          </a:bodyPr>
          <a:lstStyle/>
          <a:p>
            <a:r>
              <a:rPr lang="en-US" sz="2400" b="1">
                <a:latin typeface="Georgia" pitchFamily="18" charset="0"/>
              </a:rPr>
              <a:t>THE FLORA OF THE KUZBASS</a:t>
            </a:r>
            <a:endParaRPr lang="ru-RU" sz="2400" b="1">
              <a:latin typeface="Georgia" pitchFamily="18" charset="0"/>
            </a:endParaRPr>
          </a:p>
        </p:txBody>
      </p:sp>
      <p:pic>
        <p:nvPicPr>
          <p:cNvPr id="18435"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14313" y="571500"/>
            <a:ext cx="2486025" cy="1692275"/>
          </a:xfrm>
          <a:prstGeom prst="rect">
            <a:avLst/>
          </a:prstGeom>
          <a:noFill/>
          <a:ln w="9525">
            <a:noFill/>
            <a:miter lim="800000"/>
            <a:headEnd/>
            <a:tailEnd/>
          </a:ln>
        </p:spPr>
      </p:pic>
      <p:pic>
        <p:nvPicPr>
          <p:cNvPr id="18436"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075363" y="500063"/>
            <a:ext cx="2892425" cy="2354262"/>
          </a:xfrm>
          <a:prstGeom prst="rect">
            <a:avLst/>
          </a:prstGeom>
          <a:noFill/>
          <a:ln w="9525">
            <a:noFill/>
            <a:miter lim="800000"/>
            <a:headEnd/>
            <a:tailEnd/>
          </a:ln>
        </p:spPr>
      </p:pic>
      <p:pic>
        <p:nvPicPr>
          <p:cNvPr id="18437" name="Picture 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14313" y="4286250"/>
            <a:ext cx="3771900" cy="2357438"/>
          </a:xfrm>
          <a:prstGeom prst="rect">
            <a:avLst/>
          </a:prstGeom>
          <a:noFill/>
          <a:ln w="9525">
            <a:noFill/>
            <a:miter lim="800000"/>
            <a:headEnd/>
            <a:tailEnd/>
          </a:ln>
        </p:spPr>
      </p:pic>
      <p:pic>
        <p:nvPicPr>
          <p:cNvPr id="18438" name="Picture 5"/>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326188" y="2571750"/>
            <a:ext cx="2817812" cy="2157413"/>
          </a:xfrm>
          <a:prstGeom prst="rect">
            <a:avLst/>
          </a:prstGeom>
          <a:noFill/>
          <a:ln w="9525">
            <a:noFill/>
            <a:miter lim="800000"/>
            <a:headEnd/>
            <a:tailEnd/>
          </a:ln>
        </p:spPr>
      </p:pic>
      <p:pic>
        <p:nvPicPr>
          <p:cNvPr id="18439" name="Picture 6"/>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000375" y="571500"/>
            <a:ext cx="2954338" cy="2216150"/>
          </a:xfrm>
          <a:prstGeom prst="rect">
            <a:avLst/>
          </a:prstGeom>
          <a:noFill/>
          <a:ln w="9525">
            <a:noFill/>
            <a:miter lim="800000"/>
            <a:headEnd/>
            <a:tailEnd/>
          </a:ln>
        </p:spPr>
      </p:pic>
      <p:pic>
        <p:nvPicPr>
          <p:cNvPr id="18440" name="Picture 7"/>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3000375" y="2786063"/>
            <a:ext cx="3144838" cy="2359025"/>
          </a:xfrm>
          <a:prstGeom prst="rect">
            <a:avLst/>
          </a:prstGeom>
          <a:noFill/>
          <a:ln w="9525">
            <a:noFill/>
            <a:miter lim="800000"/>
            <a:headEnd/>
            <a:tailEnd/>
          </a:ln>
        </p:spPr>
      </p:pic>
      <p:pic>
        <p:nvPicPr>
          <p:cNvPr id="18441" name="Picture 8"/>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214313" y="2357438"/>
            <a:ext cx="2703512" cy="1938337"/>
          </a:xfrm>
          <a:prstGeom prst="rect">
            <a:avLst/>
          </a:prstGeom>
          <a:noFill/>
          <a:ln w="9525">
            <a:noFill/>
            <a:miter lim="800000"/>
            <a:headEnd/>
            <a:tailEnd/>
          </a:ln>
        </p:spPr>
      </p:pic>
      <p:pic>
        <p:nvPicPr>
          <p:cNvPr id="18442" name="Picture 9"/>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4857750" y="4373563"/>
            <a:ext cx="3657600" cy="2484437"/>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Прямоугольник 1"/>
          <p:cNvSpPr>
            <a:spLocks noChangeArrowheads="1"/>
          </p:cNvSpPr>
          <p:nvPr/>
        </p:nvSpPr>
        <p:spPr bwMode="auto">
          <a:xfrm>
            <a:off x="214313" y="428625"/>
            <a:ext cx="8929687" cy="430213"/>
          </a:xfrm>
          <a:prstGeom prst="rect">
            <a:avLst/>
          </a:prstGeom>
          <a:noFill/>
          <a:ln w="9525">
            <a:noFill/>
            <a:miter lim="800000"/>
            <a:headEnd/>
            <a:tailEnd/>
          </a:ln>
        </p:spPr>
        <p:txBody>
          <a:bodyPr>
            <a:spAutoFit/>
          </a:bodyPr>
          <a:lstStyle/>
          <a:p>
            <a:r>
              <a:rPr lang="en-US" sz="2200" b="1">
                <a:latin typeface="Georgia" pitchFamily="18" charset="0"/>
              </a:rPr>
              <a:t>THE PRIDE OF OUR FORESTS IS THE SIBERIAN CEDAR</a:t>
            </a:r>
            <a:endParaRPr lang="ru-RU" sz="2200" b="1">
              <a:latin typeface="Georgia" pitchFamily="18" charset="0"/>
            </a:endParaRPr>
          </a:p>
        </p:txBody>
      </p:sp>
      <p:pic>
        <p:nvPicPr>
          <p:cNvPr id="19459"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57188" y="1357313"/>
            <a:ext cx="3657600" cy="2557462"/>
          </a:xfrm>
          <a:prstGeom prst="rect">
            <a:avLst/>
          </a:prstGeom>
          <a:noFill/>
          <a:ln w="9525">
            <a:noFill/>
            <a:miter lim="800000"/>
            <a:headEnd/>
            <a:tailEnd/>
          </a:ln>
        </p:spPr>
      </p:pic>
      <p:pic>
        <p:nvPicPr>
          <p:cNvPr id="19460"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572000" y="2143125"/>
            <a:ext cx="4357688" cy="3268663"/>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Прямоугольник 1"/>
          <p:cNvSpPr>
            <a:spLocks noChangeArrowheads="1"/>
          </p:cNvSpPr>
          <p:nvPr/>
        </p:nvSpPr>
        <p:spPr bwMode="auto">
          <a:xfrm>
            <a:off x="1071563" y="0"/>
            <a:ext cx="7391400" cy="461963"/>
          </a:xfrm>
          <a:prstGeom prst="rect">
            <a:avLst/>
          </a:prstGeom>
          <a:noFill/>
          <a:ln w="9525">
            <a:noFill/>
            <a:miter lim="800000"/>
            <a:headEnd/>
            <a:tailEnd/>
          </a:ln>
        </p:spPr>
        <p:txBody>
          <a:bodyPr>
            <a:spAutoFit/>
          </a:bodyPr>
          <a:lstStyle/>
          <a:p>
            <a:r>
              <a:rPr lang="en-US" sz="2400" b="1">
                <a:latin typeface="Georgia" pitchFamily="18" charset="0"/>
              </a:rPr>
              <a:t>THE  NATIONALITIES OF THE KUZBASS</a:t>
            </a:r>
            <a:endParaRPr lang="ru-RU" sz="2400" b="1">
              <a:latin typeface="Georgia" pitchFamily="18" charset="0"/>
            </a:endParaRPr>
          </a:p>
        </p:txBody>
      </p:sp>
      <p:pic>
        <p:nvPicPr>
          <p:cNvPr id="20483"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85750" y="571500"/>
            <a:ext cx="2443163" cy="1968500"/>
          </a:xfrm>
          <a:prstGeom prst="rect">
            <a:avLst/>
          </a:prstGeom>
          <a:noFill/>
          <a:ln w="9525">
            <a:noFill/>
            <a:miter lim="800000"/>
            <a:headEnd/>
            <a:tailEnd/>
          </a:ln>
        </p:spPr>
      </p:pic>
      <p:pic>
        <p:nvPicPr>
          <p:cNvPr id="20484" name="Picture 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000375" y="571500"/>
            <a:ext cx="2936875" cy="1958975"/>
          </a:xfrm>
          <a:prstGeom prst="rect">
            <a:avLst/>
          </a:prstGeom>
          <a:noFill/>
          <a:ln w="9525">
            <a:noFill/>
            <a:miter lim="800000"/>
            <a:headEnd/>
            <a:tailEnd/>
          </a:ln>
        </p:spPr>
      </p:pic>
      <p:pic>
        <p:nvPicPr>
          <p:cNvPr id="20485" name="Picture 5"/>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14313" y="2571750"/>
            <a:ext cx="3163887" cy="2093913"/>
          </a:xfrm>
          <a:prstGeom prst="rect">
            <a:avLst/>
          </a:prstGeom>
          <a:noFill/>
          <a:ln w="9525">
            <a:noFill/>
            <a:miter lim="800000"/>
            <a:headEnd/>
            <a:tailEnd/>
          </a:ln>
        </p:spPr>
      </p:pic>
      <p:pic>
        <p:nvPicPr>
          <p:cNvPr id="20486" name="Рисунок 6" descr="https://picua.org/img/2017-08/29/r80ltw1x8bai2l7nh30t7p54u.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928813" y="4786313"/>
            <a:ext cx="2428875" cy="1809750"/>
          </a:xfrm>
          <a:prstGeom prst="rect">
            <a:avLst/>
          </a:prstGeom>
          <a:noFill/>
          <a:ln w="9525">
            <a:noFill/>
            <a:miter lim="800000"/>
            <a:headEnd/>
            <a:tailEnd/>
          </a:ln>
        </p:spPr>
      </p:pic>
      <p:sp>
        <p:nvSpPr>
          <p:cNvPr id="8" name="TextBox 7"/>
          <p:cNvSpPr txBox="1">
            <a:spLocks noChangeArrowheads="1"/>
          </p:cNvSpPr>
          <p:nvPr/>
        </p:nvSpPr>
        <p:spPr bwMode="auto">
          <a:xfrm>
            <a:off x="6215063" y="1000125"/>
            <a:ext cx="1158875" cy="646113"/>
          </a:xfrm>
          <a:prstGeom prst="rect">
            <a:avLst/>
          </a:prstGeom>
          <a:noFill/>
          <a:ln w="9525">
            <a:noFill/>
            <a:miter lim="800000"/>
            <a:headEnd/>
            <a:tailEnd/>
          </a:ln>
        </p:spPr>
        <p:txBody>
          <a:bodyPr wrap="none">
            <a:spAutoFit/>
          </a:bodyPr>
          <a:lstStyle/>
          <a:p>
            <a:r>
              <a:rPr lang="en-US" sz="3600"/>
              <a:t>Shor</a:t>
            </a:r>
            <a:endParaRPr lang="ru-RU" sz="3600"/>
          </a:p>
        </p:txBody>
      </p:sp>
      <p:sp>
        <p:nvSpPr>
          <p:cNvPr id="9" name="TextBox 8"/>
          <p:cNvSpPr txBox="1">
            <a:spLocks noChangeArrowheads="1"/>
          </p:cNvSpPr>
          <p:nvPr/>
        </p:nvSpPr>
        <p:spPr bwMode="auto">
          <a:xfrm>
            <a:off x="214313" y="5500688"/>
            <a:ext cx="1646237" cy="646112"/>
          </a:xfrm>
          <a:prstGeom prst="rect">
            <a:avLst/>
          </a:prstGeom>
          <a:noFill/>
          <a:ln w="9525">
            <a:noFill/>
            <a:miter lim="800000"/>
            <a:headEnd/>
            <a:tailEnd/>
          </a:ln>
        </p:spPr>
        <p:txBody>
          <a:bodyPr wrap="none">
            <a:spAutoFit/>
          </a:bodyPr>
          <a:lstStyle/>
          <a:p>
            <a:r>
              <a:rPr lang="en-US" sz="3600"/>
              <a:t>Teleuts</a:t>
            </a:r>
            <a:endParaRPr lang="ru-RU" sz="3600"/>
          </a:p>
        </p:txBody>
      </p:sp>
      <p:pic>
        <p:nvPicPr>
          <p:cNvPr id="20489" name="Picture 6"/>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500563" y="2714625"/>
            <a:ext cx="4429125" cy="35718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Effect transition="in" filter="fade">
                                      <p:cBhvr>
                                        <p:cTn id="9" dur="1000"/>
                                        <p:tgtEl>
                                          <p:spTgt spid="8"/>
                                        </p:tgtEl>
                                      </p:cBhvr>
                                    </p:animEffect>
                                  </p:childTnLst>
                                </p:cTn>
                              </p:par>
                            </p:childTnLst>
                          </p:cTn>
                        </p:par>
                        <p:par>
                          <p:cTn id="10" fill="hold">
                            <p:stCondLst>
                              <p:cond delay="1000"/>
                            </p:stCondLst>
                            <p:childTnLst>
                              <p:par>
                                <p:cTn id="11" presetID="53"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Effect transition="in" filter="fade">
                                      <p:cBhvr>
                                        <p:cTn id="15"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Заголовок 1"/>
          <p:cNvSpPr>
            <a:spLocks noGrp="1"/>
          </p:cNvSpPr>
          <p:nvPr>
            <p:ph type="title"/>
          </p:nvPr>
        </p:nvSpPr>
        <p:spPr>
          <a:xfrm>
            <a:off x="285750" y="285750"/>
            <a:ext cx="8643968" cy="6226175"/>
          </a:xfrm>
        </p:spPr>
        <p:txBody>
          <a:bodyPr/>
          <a:lstStyle/>
          <a:p>
            <a:pPr algn="just"/>
            <a:r>
              <a:rPr lang="ru-RU" sz="3200" dirty="0" smtClean="0">
                <a:latin typeface="Arial Narrow" pitchFamily="34" charset="0"/>
              </a:rPr>
              <a:t>    </a:t>
            </a:r>
            <a:r>
              <a:rPr lang="ru-RU" sz="3200" i="1" dirty="0" smtClean="0">
                <a:latin typeface="Arial Narrow" pitchFamily="34" charset="0"/>
              </a:rPr>
              <a:t>«Любовь к Отчизне начинается  с любви к своей малой Родине – месту, где человек родился. Постепенно расширяясь, эта любовь переходит в любовь к своему государству, к его истории, его прошлому и настоящему, а затем и ко всему человечеству»        </a:t>
            </a:r>
            <a:r>
              <a:rPr lang="ru-RU" sz="3200" dirty="0" smtClean="0">
                <a:latin typeface="Arial Narrow" pitchFamily="34" charset="0"/>
              </a:rPr>
              <a:t>                                                                                   Д.С.Лихачёв</a:t>
            </a:r>
            <a:r>
              <a:rPr lang="ru-RU" sz="3200" dirty="0" smtClean="0"/>
              <a:t/>
            </a:r>
            <a:br>
              <a:rPr lang="ru-RU" sz="3200" dirty="0" smtClean="0"/>
            </a:br>
            <a:r>
              <a:rPr lang="ru-RU" sz="3200" dirty="0" smtClean="0"/>
              <a:t/>
            </a:r>
            <a:br>
              <a:rPr lang="ru-RU" sz="3200" dirty="0" smtClean="0"/>
            </a:br>
            <a:r>
              <a:rPr lang="ru-RU" sz="3200" dirty="0" smtClean="0"/>
              <a:t/>
            </a:r>
            <a:br>
              <a:rPr lang="ru-RU" sz="3200" dirty="0" smtClean="0"/>
            </a:br>
            <a:r>
              <a:rPr lang="ru-RU" sz="3200" dirty="0" smtClean="0"/>
              <a:t/>
            </a:r>
            <a:br>
              <a:rPr lang="ru-RU" sz="3200" dirty="0" smtClean="0"/>
            </a:br>
            <a:endParaRPr lang="ru-RU" sz="3200" dirty="0" smtClean="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357313" y="214313"/>
            <a:ext cx="6284912" cy="461962"/>
          </a:xfrm>
          <a:prstGeom prst="rect">
            <a:avLst/>
          </a:prstGeom>
        </p:spPr>
        <p:txBody>
          <a:bodyPr>
            <a:spAutoFit/>
          </a:bodyPr>
          <a:lstStyle/>
          <a:p>
            <a:pPr>
              <a:defRPr/>
            </a:pPr>
            <a:r>
              <a:rPr lang="en-US" sz="2400" b="1" dirty="0">
                <a:effectLst>
                  <a:outerShdw blurRad="38100" dist="38100" dir="2700000" algn="tl">
                    <a:srgbClr val="000000">
                      <a:alpha val="43137"/>
                    </a:srgbClr>
                  </a:outerShdw>
                </a:effectLst>
                <a:latin typeface="Georgia" pitchFamily="18" charset="0"/>
              </a:rPr>
              <a:t>"SIBERIAN  SWITZERLAND" </a:t>
            </a:r>
            <a:endParaRPr lang="ru-RU" sz="2400" dirty="0">
              <a:latin typeface="Georgia" pitchFamily="18" charset="0"/>
            </a:endParaRPr>
          </a:p>
        </p:txBody>
      </p:sp>
      <p:sp>
        <p:nvSpPr>
          <p:cNvPr id="21507" name="Прямоугольник 2"/>
          <p:cNvSpPr>
            <a:spLocks noChangeArrowheads="1"/>
          </p:cNvSpPr>
          <p:nvPr/>
        </p:nvSpPr>
        <p:spPr bwMode="auto">
          <a:xfrm>
            <a:off x="214313" y="785813"/>
            <a:ext cx="3857625" cy="5262562"/>
          </a:xfrm>
          <a:prstGeom prst="rect">
            <a:avLst/>
          </a:prstGeom>
          <a:noFill/>
          <a:ln w="9525">
            <a:noFill/>
            <a:miter lim="800000"/>
            <a:headEnd/>
            <a:tailEnd/>
          </a:ln>
        </p:spPr>
        <p:txBody>
          <a:bodyPr>
            <a:spAutoFit/>
          </a:bodyPr>
          <a:lstStyle/>
          <a:p>
            <a:r>
              <a:rPr lang="en-US" sz="2400" b="1"/>
              <a:t>“Siberian Switzerland” </a:t>
            </a:r>
            <a:endParaRPr lang="ru-RU" sz="2400" b="1"/>
          </a:p>
          <a:p>
            <a:r>
              <a:rPr lang="en-US" sz="2400"/>
              <a:t>is the name of Mountain Shoria for its natural wealth and beauty.</a:t>
            </a:r>
          </a:p>
          <a:p>
            <a:r>
              <a:rPr lang="en-US" sz="2400"/>
              <a:t>Mountain Shoria occupies the southern part of the Kemerovo region , stretches 170 kilometers from the north to the south, 100 kilometers from the west to the east  and is 13.5 thousand square kilometers (14.1 % of whole Kemerovo region).</a:t>
            </a:r>
          </a:p>
        </p:txBody>
      </p:sp>
      <p:pic>
        <p:nvPicPr>
          <p:cNvPr id="21508" name="Picture 5" descr="https://avatars.mds.yandex.net/get-zen_doc/170671/pub_5ab469b5a936f466f49e0349_5ab469d2ad0f2249276b08ec/scale_1200"/>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786188" y="4786313"/>
            <a:ext cx="2759075" cy="1839912"/>
          </a:xfrm>
          <a:prstGeom prst="rect">
            <a:avLst/>
          </a:prstGeom>
          <a:noFill/>
          <a:ln w="9525">
            <a:noFill/>
            <a:miter lim="800000"/>
            <a:headEnd/>
            <a:tailEnd/>
          </a:ln>
        </p:spPr>
      </p:pic>
      <p:pic>
        <p:nvPicPr>
          <p:cNvPr id="21509" name="Picture 7" descr="https://avatars.mds.yandex.net/get-zen_doc/99101/pub_5ab469b5a936f466f49e0349_5ab46a087ddde8c8bbc6a7c8/scale_1200"/>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299200" y="2214563"/>
            <a:ext cx="2844800" cy="1868487"/>
          </a:xfrm>
          <a:prstGeom prst="rect">
            <a:avLst/>
          </a:prstGeom>
          <a:noFill/>
          <a:ln w="9525">
            <a:noFill/>
            <a:miter lim="800000"/>
            <a:headEnd/>
            <a:tailEnd/>
          </a:ln>
        </p:spPr>
      </p:pic>
      <p:pic>
        <p:nvPicPr>
          <p:cNvPr id="21510" name="Picture 9" descr="https://avatars.mds.yandex.net/get-zen_doc/108399/pub_5ab469b5a936f466f49e0349_5ab46abb48267718a48b4128/scale_1200"/>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714750" y="1000125"/>
            <a:ext cx="2393950" cy="1797050"/>
          </a:xfrm>
          <a:prstGeom prst="rect">
            <a:avLst/>
          </a:prstGeom>
          <a:noFill/>
          <a:ln w="9525">
            <a:noFill/>
            <a:miter lim="800000"/>
            <a:headEnd/>
            <a:tailEnd/>
          </a:ln>
        </p:spPr>
      </p:pic>
      <p:pic>
        <p:nvPicPr>
          <p:cNvPr id="21511" name="Picture 11" descr="https://i10.fotocdn.net/s113/4d20c421b0471580/public_pin_m/2554842597.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143625" y="285750"/>
            <a:ext cx="2755900" cy="1928813"/>
          </a:xfrm>
          <a:prstGeom prst="rect">
            <a:avLst/>
          </a:prstGeom>
          <a:noFill/>
          <a:ln w="9525">
            <a:noFill/>
            <a:miter lim="800000"/>
            <a:headEnd/>
            <a:tailEnd/>
          </a:ln>
        </p:spPr>
      </p:pic>
      <p:pic>
        <p:nvPicPr>
          <p:cNvPr id="21512" name="Picture 13" descr="https://s3.nat-geo.ru/images/2019/5/14/756441ed8fd644eeb526effd39c573f2.max-1200x800.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643313" y="2714625"/>
            <a:ext cx="3068637" cy="2033588"/>
          </a:xfrm>
          <a:prstGeom prst="rect">
            <a:avLst/>
          </a:prstGeom>
          <a:noFill/>
          <a:ln w="9525">
            <a:noFill/>
            <a:miter lim="800000"/>
            <a:headEnd/>
            <a:tailEnd/>
          </a:ln>
        </p:spPr>
      </p:pic>
      <p:pic>
        <p:nvPicPr>
          <p:cNvPr id="21513" name="Picture 15" descr="https://storage.myseldon.com/news_pict_47/47FF5902B82753B1514AA14CCBDC4AF2"/>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191250" y="4500563"/>
            <a:ext cx="2952750" cy="1938337"/>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96925"/>
          </a:xfrm>
        </p:spPr>
        <p:txBody>
          <a:bodyPr rtlCol="0">
            <a:normAutofit fontScale="90000"/>
          </a:bodyPr>
          <a:lstStyle/>
          <a:p>
            <a:pPr eaLnBrk="1" fontAlgn="auto" hangingPunct="1">
              <a:spcAft>
                <a:spcPts val="0"/>
              </a:spcAft>
              <a:defRPr/>
            </a:pPr>
            <a:r>
              <a:rPr lang="en-US" b="1" dirty="0" smtClean="0"/>
              <a:t>Kuzbass</a:t>
            </a:r>
            <a:r>
              <a:rPr lang="ru-RU" dirty="0" smtClean="0"/>
              <a:t/>
            </a:r>
            <a:br>
              <a:rPr lang="ru-RU" dirty="0" smtClean="0"/>
            </a:br>
            <a:endParaRPr lang="ru-RU" dirty="0"/>
          </a:p>
        </p:txBody>
      </p:sp>
      <p:sp>
        <p:nvSpPr>
          <p:cNvPr id="22531" name="Содержимое 2"/>
          <p:cNvSpPr>
            <a:spLocks noGrp="1"/>
          </p:cNvSpPr>
          <p:nvPr>
            <p:ph idx="1"/>
          </p:nvPr>
        </p:nvSpPr>
        <p:spPr>
          <a:xfrm>
            <a:off x="0" y="714375"/>
            <a:ext cx="8858250" cy="5857875"/>
          </a:xfrm>
        </p:spPr>
        <p:txBody>
          <a:bodyPr/>
          <a:lstStyle/>
          <a:p>
            <a:pPr eaLnBrk="1" hangingPunct="1">
              <a:buFont typeface="Arial" charset="0"/>
              <a:buNone/>
            </a:pPr>
            <a:r>
              <a:rPr lang="ru-RU" sz="2200" smtClean="0">
                <a:latin typeface="Times New Roman" pitchFamily="18" charset="0"/>
                <a:cs typeface="Times New Roman" pitchFamily="18" charset="0"/>
              </a:rPr>
              <a:t>       </a:t>
            </a:r>
            <a:r>
              <a:rPr lang="en-US" sz="2200" smtClean="0">
                <a:latin typeface="Times New Roman" pitchFamily="18" charset="0"/>
                <a:cs typeface="Times New Roman" pitchFamily="18" charset="0"/>
              </a:rPr>
              <a:t>Kuzbass, which is formally known as the Kuznetsk Coal Basin (the Kuznetsk), lies in the south of Western Siberia, namely in the Kemerovo region. Kuzbass is situated in western Siberia. It covers the area of 100,000 square kilometers. It borders on the Altai territory the south- west, on the Novosibirsk region in the west, on the Tomsk region in the north, on the Krasnoyarsk territory in the east</a:t>
            </a:r>
            <a:r>
              <a:rPr lang="ru-RU" sz="2200" smtClean="0">
                <a:latin typeface="Times New Roman" pitchFamily="18" charset="0"/>
                <a:cs typeface="Times New Roman" pitchFamily="18" charset="0"/>
              </a:rPr>
              <a:t> </a:t>
            </a:r>
            <a:r>
              <a:rPr lang="en-US" sz="2200" smtClean="0">
                <a:latin typeface="Times New Roman" pitchFamily="18" charset="0"/>
                <a:cs typeface="Times New Roman" pitchFamily="18" charset="0"/>
              </a:rPr>
              <a:t>Kuzbass is one of the oldest and largest industrial complexes in Siberia. Kuzbass occupies the territory of the Kuznetskaya Lowland.</a:t>
            </a:r>
          </a:p>
          <a:p>
            <a:pPr eaLnBrk="1" hangingPunct="1">
              <a:buFont typeface="Arial" charset="0"/>
              <a:buNone/>
            </a:pPr>
            <a:r>
              <a:rPr lang="en-US" sz="2200" smtClean="0">
                <a:latin typeface="Times New Roman" pitchFamily="18" charset="0"/>
                <a:cs typeface="Times New Roman" pitchFamily="18" charset="0"/>
              </a:rPr>
              <a:t>           It is surrounded by mountain chains on the west, on the east and on the south. These mountain chains, like walls, defend our region from dry, southwest winds. They influence the weather of this territory. The climate in Kuzbass is continental. We have four seasons of the year, but winter lasts 5 months here, it begins in November and ends in March. Summer is short and rather hot. July is the hottest month of the year. The temperature is sometimes 25°-35° above zero. It's a big contrast with low winter temperatures, which are sometimes 30-40'below zero. This contrast influences badly the people's health.</a:t>
            </a:r>
            <a:endParaRPr lang="ru-RU" sz="2200" smtClean="0">
              <a:latin typeface="Times New Roman" pitchFamily="18" charset="0"/>
              <a:cs typeface="Times New Roman" pitchFamily="18"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Содержимое 2"/>
          <p:cNvSpPr>
            <a:spLocks noGrp="1"/>
          </p:cNvSpPr>
          <p:nvPr>
            <p:ph idx="1"/>
          </p:nvPr>
        </p:nvSpPr>
        <p:spPr>
          <a:xfrm>
            <a:off x="0" y="357188"/>
            <a:ext cx="8929688" cy="6000750"/>
          </a:xfrm>
        </p:spPr>
        <p:txBody>
          <a:bodyPr/>
          <a:lstStyle/>
          <a:p>
            <a:pPr eaLnBrk="1" hangingPunct="1">
              <a:buFont typeface="Arial" charset="0"/>
              <a:buNone/>
            </a:pPr>
            <a:r>
              <a:rPr lang="en-US" sz="2400" smtClean="0">
                <a:latin typeface="Times New Roman" pitchFamily="18" charset="0"/>
                <a:cs typeface="Times New Roman" pitchFamily="18" charset="0"/>
              </a:rPr>
              <a:t>       </a:t>
            </a:r>
            <a:r>
              <a:rPr lang="en-US" sz="2200" smtClean="0">
                <a:latin typeface="Times New Roman" pitchFamily="18" charset="0"/>
                <a:cs typeface="Times New Roman" pitchFamily="18" charset="0"/>
              </a:rPr>
              <a:t>There is hardly a territory in Siberia where so much interesting mountains arrangement can be found. It is united with the West Siberian Lowland just only on the north. Its total area is about 30.000 square kilometers.</a:t>
            </a:r>
            <a:endParaRPr lang="ru-RU" sz="2200" smtClean="0">
              <a:latin typeface="Times New Roman" pitchFamily="18" charset="0"/>
              <a:cs typeface="Times New Roman" pitchFamily="18" charset="0"/>
            </a:endParaRPr>
          </a:p>
          <a:p>
            <a:pPr eaLnBrk="1" hangingPunct="1">
              <a:buFont typeface="Arial" charset="0"/>
              <a:buNone/>
            </a:pPr>
            <a:r>
              <a:rPr lang="en-US" sz="2200" smtClean="0">
                <a:latin typeface="Times New Roman" pitchFamily="18" charset="0"/>
                <a:cs typeface="Times New Roman" pitchFamily="18" charset="0"/>
              </a:rPr>
              <a:t>        The biggest river on the territory is the Tom. It flows into the Ob. Its length is over 839 kilometers. The Tom and its tributaries supply fresh water practically for every city in Kuzbass. There are also some other big and little rivers in Kuzbass for example - the Kondoma, the Mras-Su, the Kia, the</a:t>
            </a:r>
            <a:r>
              <a:rPr lang="ru-RU" sz="2200" smtClean="0">
                <a:latin typeface="Times New Roman" pitchFamily="18" charset="0"/>
                <a:cs typeface="Times New Roman" pitchFamily="18" charset="0"/>
              </a:rPr>
              <a:t>  </a:t>
            </a:r>
            <a:r>
              <a:rPr lang="en-US" sz="2200" smtClean="0">
                <a:latin typeface="Times New Roman" pitchFamily="18" charset="0"/>
                <a:cs typeface="Times New Roman" pitchFamily="18" charset="0"/>
              </a:rPr>
              <a:t>Aba but most of them are polluted because Kuzbass is an industrial zone and the ecological situation is poor. Metallurgical, coal - mining, machine - building industries are highly - developed here. There are many forests in Kuzbass. 1\7 of wood in Russia is produced here in Kuzbass. There are a lot of kinds of trees. The forests are concentrated in Gornaya Shoria, Kuznetsky Alatau and Salair. They cover all Kuznetskaya Lowland. The foliage trees are concentrated in the lowlands. The coniferous forests are situated in the highlands. </a:t>
            </a:r>
            <a:endParaRPr lang="ru-RU" sz="2200" smtClean="0">
              <a:latin typeface="Times New Roman" pitchFamily="18" charset="0"/>
              <a:cs typeface="Times New Roman" pitchFamily="18" charset="0"/>
            </a:endParaRPr>
          </a:p>
          <a:p>
            <a:pPr eaLnBrk="1" hangingPunct="1"/>
            <a:endParaRPr lang="ru-RU" sz="2200" smtClean="0">
              <a:latin typeface="Times New Roman" pitchFamily="18" charset="0"/>
              <a:cs typeface="Times New Roman" pitchFamily="18"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Содержимое 2"/>
          <p:cNvSpPr>
            <a:spLocks noGrp="1"/>
          </p:cNvSpPr>
          <p:nvPr>
            <p:ph idx="1"/>
          </p:nvPr>
        </p:nvSpPr>
        <p:spPr>
          <a:xfrm>
            <a:off x="142875" y="214313"/>
            <a:ext cx="8786813" cy="6143625"/>
          </a:xfrm>
        </p:spPr>
        <p:txBody>
          <a:bodyPr/>
          <a:lstStyle/>
          <a:p>
            <a:pPr eaLnBrk="1" hangingPunct="1">
              <a:buFont typeface="Arial" charset="0"/>
              <a:buNone/>
            </a:pPr>
            <a:r>
              <a:rPr lang="ru-RU" sz="2100" smtClean="0">
                <a:latin typeface="Times New Roman" pitchFamily="18" charset="0"/>
                <a:cs typeface="Times New Roman" pitchFamily="18" charset="0"/>
              </a:rPr>
              <a:t>         </a:t>
            </a:r>
            <a:r>
              <a:rPr lang="en-US" sz="2100" smtClean="0">
                <a:latin typeface="Times New Roman" pitchFamily="18" charset="0"/>
                <a:cs typeface="Times New Roman" pitchFamily="18" charset="0"/>
              </a:rPr>
              <a:t>The pine-trees, fir-trees can be found there. A lot of animals such as bears, wolves, foxes, elks live in them. Now Kuzbass is one of the largest developed industrial regions. It is known as one of the Russian and (in some branches) world's largest producers and exporters of coal, steel, iron ore and other mineral resources. No wonder, there are a lot of plants, factories and mines. That's why Kuzbass is said to be a region of coal miners and metal workers. There are some large cities and small towns in Kuzbass. The largest city with the population of 600,000 people is Novokuznetsk. Kemerovo is less than Novokuznetsk but it's a regional center. Mezhdurechensk is situated in the most beautiful place of Kuzbass. Its a small town but it is famous for its coalmines. Tashtagol is the capital of Gornaya Shoria where the aborigines of Kuzbass live. Kiselevsk, Belovo, Leninsk-Kuznetsky, earlier had well - developed coal- mining industry, now they are degrading. The ecological situation in Kuzbass is very poor. Kuzbass is called «the zone of ecological disasters». It is an industrial region and its enterprises throw thousands of tons of different wastes. The air, water, sail here is polluted. We all hope for the better future, we hope that Kuzbass with its great potential and resources will become one of the richest and best regions in Russia.</a:t>
            </a:r>
            <a:endParaRPr lang="ru-RU" sz="2100" smtClean="0"/>
          </a:p>
          <a:p>
            <a:pPr eaLnBrk="1" hangingPunct="1">
              <a:buFont typeface="Arial" charset="0"/>
              <a:buNone/>
            </a:pPr>
            <a:endParaRPr lang="ru-RU" sz="2200" smtClean="0">
              <a:latin typeface="Times New Roman" pitchFamily="18" charset="0"/>
              <a:cs typeface="Times New Roman" pitchFamily="18" charset="0"/>
            </a:endParaRPr>
          </a:p>
          <a:p>
            <a:pPr eaLnBrk="1" hangingPunct="1">
              <a:buFont typeface="Arial" charset="0"/>
              <a:buNone/>
            </a:pPr>
            <a:endParaRPr lang="ru-RU" sz="2200" smtClean="0">
              <a:latin typeface="Times New Roman" pitchFamily="18" charset="0"/>
              <a:cs typeface="Times New Roman" pitchFamily="18"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14375" y="142875"/>
            <a:ext cx="7286625" cy="500063"/>
          </a:xfrm>
        </p:spPr>
        <p:txBody>
          <a:bodyPr rtlCol="0">
            <a:normAutofit fontScale="90000"/>
          </a:bodyPr>
          <a:lstStyle/>
          <a:p>
            <a:pPr eaLnBrk="1" fontAlgn="auto" hangingPunct="1">
              <a:spcAft>
                <a:spcPts val="0"/>
              </a:spcAft>
              <a:defRPr/>
            </a:pPr>
            <a:r>
              <a:rPr lang="ru-RU" sz="3600" b="1" dirty="0" smtClean="0">
                <a:latin typeface="Times New Roman" pitchFamily="18" charset="0"/>
                <a:cs typeface="Times New Roman" pitchFamily="18" charset="0"/>
              </a:rPr>
              <a:t/>
            </a:r>
            <a:br>
              <a:rPr lang="ru-RU" sz="3600" b="1" dirty="0" smtClean="0">
                <a:latin typeface="Times New Roman" pitchFamily="18" charset="0"/>
                <a:cs typeface="Times New Roman" pitchFamily="18" charset="0"/>
              </a:rPr>
            </a:br>
            <a:r>
              <a:rPr lang="en-US" sz="3100" b="1" dirty="0" smtClean="0">
                <a:latin typeface="Times New Roman" pitchFamily="18" charset="0"/>
                <a:cs typeface="Times New Roman" pitchFamily="18" charset="0"/>
              </a:rPr>
              <a:t>Quiz “ Do you know Kemerov</a:t>
            </a:r>
            <a:r>
              <a:rPr lang="ru-RU" sz="3100" b="1" dirty="0" smtClean="0">
                <a:latin typeface="Times New Roman" pitchFamily="18" charset="0"/>
                <a:cs typeface="Times New Roman" pitchFamily="18" charset="0"/>
              </a:rPr>
              <a:t>о</a:t>
            </a:r>
            <a:r>
              <a:rPr lang="en-US" sz="3100" b="1" dirty="0" smtClean="0">
                <a:latin typeface="Times New Roman" pitchFamily="18" charset="0"/>
                <a:cs typeface="Times New Roman" pitchFamily="18" charset="0"/>
              </a:rPr>
              <a:t> Oblast?”</a:t>
            </a:r>
            <a:r>
              <a:rPr lang="ru-RU" sz="3100" dirty="0" smtClean="0"/>
              <a:t/>
            </a:r>
            <a:br>
              <a:rPr lang="ru-RU" sz="3100" dirty="0" smtClean="0"/>
            </a:br>
            <a:endParaRPr lang="ru-RU" sz="3100" dirty="0"/>
          </a:p>
        </p:txBody>
      </p:sp>
      <p:sp>
        <p:nvSpPr>
          <p:cNvPr id="3" name="Содержимое 2"/>
          <p:cNvSpPr>
            <a:spLocks noGrp="1"/>
          </p:cNvSpPr>
          <p:nvPr>
            <p:ph idx="1"/>
          </p:nvPr>
        </p:nvSpPr>
        <p:spPr>
          <a:xfrm>
            <a:off x="285750" y="642938"/>
            <a:ext cx="8715375" cy="5715000"/>
          </a:xfrm>
        </p:spPr>
        <p:txBody>
          <a:bodyPr rtlCol="0">
            <a:normAutofit fontScale="25000" lnSpcReduction="20000"/>
          </a:bodyPr>
          <a:lstStyle/>
          <a:p>
            <a:pPr eaLnBrk="1" fontAlgn="auto" hangingPunct="1">
              <a:spcAft>
                <a:spcPts val="0"/>
              </a:spcAft>
              <a:buFont typeface="Arial" panose="020B0604020202020204" pitchFamily="34" charset="0"/>
              <a:buNone/>
              <a:defRPr/>
            </a:pPr>
            <a:r>
              <a:rPr lang="en-US" sz="8000" dirty="0" smtClean="0">
                <a:latin typeface="Times New Roman" pitchFamily="18" charset="0"/>
                <a:cs typeface="Times New Roman" pitchFamily="18" charset="0"/>
              </a:rPr>
              <a:t>1.What regions does Kemerovо Oblast border on in the East and in the South-East? (Krasnoyarsk Krai, Khakassiya)</a:t>
            </a:r>
            <a:endParaRPr lang="ru-RU" sz="8000" dirty="0" smtClean="0">
              <a:latin typeface="Times New Roman" pitchFamily="18" charset="0"/>
              <a:cs typeface="Times New Roman" pitchFamily="18" charset="0"/>
            </a:endParaRPr>
          </a:p>
          <a:p>
            <a:pPr eaLnBrk="1" fontAlgn="auto" hangingPunct="1">
              <a:spcAft>
                <a:spcPts val="0"/>
              </a:spcAft>
              <a:buFont typeface="Arial" charset="0"/>
              <a:buNone/>
              <a:defRPr/>
            </a:pPr>
            <a:r>
              <a:rPr lang="ru-RU" sz="8000" dirty="0" smtClean="0">
                <a:latin typeface="Times New Roman" pitchFamily="18" charset="0"/>
                <a:cs typeface="Times New Roman" pitchFamily="18" charset="0"/>
              </a:rPr>
              <a:t>2. </a:t>
            </a:r>
            <a:r>
              <a:rPr lang="en-US" sz="8000" dirty="0" smtClean="0">
                <a:latin typeface="Times New Roman" pitchFamily="18" charset="0"/>
                <a:cs typeface="Times New Roman" pitchFamily="18" charset="0"/>
              </a:rPr>
              <a:t>Inhabitant of Kemerovо Oblast (woman) who defended her Motherland in the same detachment that Zoya Kosmodemyanskaya did. (Vera Voloshina)</a:t>
            </a:r>
            <a:endParaRPr lang="ru-RU" sz="8000" dirty="0" smtClean="0">
              <a:latin typeface="Times New Roman" pitchFamily="18" charset="0"/>
              <a:cs typeface="Times New Roman" pitchFamily="18" charset="0"/>
            </a:endParaRPr>
          </a:p>
          <a:p>
            <a:pPr eaLnBrk="1" fontAlgn="auto" hangingPunct="1">
              <a:spcAft>
                <a:spcPts val="0"/>
              </a:spcAft>
              <a:buFont typeface="Arial" charset="0"/>
              <a:buNone/>
              <a:defRPr/>
            </a:pPr>
            <a:r>
              <a:rPr lang="ru-RU" sz="8000" dirty="0" smtClean="0">
                <a:latin typeface="Times New Roman" pitchFamily="18" charset="0"/>
                <a:cs typeface="Times New Roman" pitchFamily="18" charset="0"/>
              </a:rPr>
              <a:t>3. </a:t>
            </a:r>
            <a:r>
              <a:rPr lang="en-US" sz="8000" dirty="0" smtClean="0">
                <a:latin typeface="Times New Roman" pitchFamily="18" charset="0"/>
                <a:cs typeface="Times New Roman" pitchFamily="18" charset="0"/>
              </a:rPr>
              <a:t>The biggest city in Kemerovo Oblast. (Novokuznetsk)</a:t>
            </a:r>
            <a:endParaRPr lang="ru-RU" sz="8000" dirty="0" smtClean="0">
              <a:latin typeface="Times New Roman" pitchFamily="18" charset="0"/>
              <a:cs typeface="Times New Roman" pitchFamily="18" charset="0"/>
            </a:endParaRPr>
          </a:p>
          <a:p>
            <a:pPr eaLnBrk="1" fontAlgn="auto" hangingPunct="1">
              <a:spcAft>
                <a:spcPts val="0"/>
              </a:spcAft>
              <a:buFont typeface="Arial" charset="0"/>
              <a:buNone/>
              <a:defRPr/>
            </a:pPr>
            <a:r>
              <a:rPr lang="ru-RU" sz="8000" dirty="0" smtClean="0">
                <a:latin typeface="Times New Roman" pitchFamily="18" charset="0"/>
                <a:cs typeface="Times New Roman" pitchFamily="18" charset="0"/>
              </a:rPr>
              <a:t>4. </a:t>
            </a:r>
            <a:r>
              <a:rPr lang="en-US" sz="8000" dirty="0" smtClean="0">
                <a:latin typeface="Times New Roman" pitchFamily="18" charset="0"/>
                <a:cs typeface="Times New Roman" pitchFamily="18" charset="0"/>
              </a:rPr>
              <a:t>The city where there is a monument to M. Volkov. (Kemerovo)</a:t>
            </a:r>
            <a:endParaRPr lang="ru-RU" sz="8000" dirty="0" smtClean="0">
              <a:latin typeface="Times New Roman" pitchFamily="18" charset="0"/>
              <a:cs typeface="Times New Roman" pitchFamily="18" charset="0"/>
            </a:endParaRPr>
          </a:p>
          <a:p>
            <a:pPr eaLnBrk="1" fontAlgn="auto" hangingPunct="1">
              <a:spcAft>
                <a:spcPts val="0"/>
              </a:spcAft>
              <a:buFont typeface="Arial" charset="0"/>
              <a:buNone/>
              <a:defRPr/>
            </a:pPr>
            <a:r>
              <a:rPr lang="ru-RU" sz="8000" dirty="0" smtClean="0">
                <a:latin typeface="Times New Roman" pitchFamily="18" charset="0"/>
                <a:cs typeface="Times New Roman" pitchFamily="18" charset="0"/>
              </a:rPr>
              <a:t>5. </a:t>
            </a:r>
            <a:r>
              <a:rPr lang="en-US" sz="8000" dirty="0" smtClean="0">
                <a:latin typeface="Times New Roman" pitchFamily="18" charset="0"/>
                <a:cs typeface="Times New Roman" pitchFamily="18" charset="0"/>
              </a:rPr>
              <a:t>This literary–memorial museum is situated in Novokuznetsk. (Dostoyevsky museum)</a:t>
            </a:r>
            <a:endParaRPr lang="ru-RU" sz="8000" dirty="0" smtClean="0">
              <a:latin typeface="Times New Roman" pitchFamily="18" charset="0"/>
              <a:cs typeface="Times New Roman" pitchFamily="18" charset="0"/>
            </a:endParaRPr>
          </a:p>
          <a:p>
            <a:pPr eaLnBrk="1" fontAlgn="auto" hangingPunct="1">
              <a:spcAft>
                <a:spcPts val="0"/>
              </a:spcAft>
              <a:buFont typeface="Arial" charset="0"/>
              <a:buNone/>
              <a:defRPr/>
            </a:pPr>
            <a:r>
              <a:rPr lang="ru-RU" sz="8000" dirty="0" smtClean="0">
                <a:latin typeface="Times New Roman" pitchFamily="18" charset="0"/>
                <a:cs typeface="Times New Roman" pitchFamily="18" charset="0"/>
              </a:rPr>
              <a:t>6. </a:t>
            </a:r>
            <a:r>
              <a:rPr lang="en-US" sz="8000" dirty="0" smtClean="0">
                <a:latin typeface="Times New Roman" pitchFamily="18" charset="0"/>
                <a:cs typeface="Times New Roman" pitchFamily="18" charset="0"/>
              </a:rPr>
              <a:t>What region does Kemerovо Oblast border on in the North? (Tomsk Oblast)</a:t>
            </a:r>
            <a:endParaRPr lang="ru-RU" sz="8000" dirty="0" smtClean="0">
              <a:latin typeface="Times New Roman" pitchFamily="18" charset="0"/>
              <a:cs typeface="Times New Roman" pitchFamily="18" charset="0"/>
            </a:endParaRPr>
          </a:p>
          <a:p>
            <a:pPr eaLnBrk="1" fontAlgn="auto" hangingPunct="1">
              <a:spcAft>
                <a:spcPts val="0"/>
              </a:spcAft>
              <a:buFont typeface="Arial" charset="0"/>
              <a:buNone/>
              <a:defRPr/>
            </a:pPr>
            <a:r>
              <a:rPr lang="ru-RU" sz="8000" dirty="0" smtClean="0">
                <a:latin typeface="Times New Roman" pitchFamily="18" charset="0"/>
                <a:cs typeface="Times New Roman" pitchFamily="18" charset="0"/>
              </a:rPr>
              <a:t>7. </a:t>
            </a:r>
            <a:r>
              <a:rPr lang="en-US" sz="8000" dirty="0" smtClean="0">
                <a:latin typeface="Times New Roman" pitchFamily="18" charset="0"/>
                <a:cs typeface="Times New Roman" pitchFamily="18" charset="0"/>
              </a:rPr>
              <a:t>Honorary resident of Berlin N.I.  Masalov is a prototype of this monument. (“Warrior-liberator”, Berlin)</a:t>
            </a:r>
            <a:endParaRPr lang="ru-RU" sz="8000" dirty="0" smtClean="0">
              <a:latin typeface="Times New Roman" pitchFamily="18" charset="0"/>
              <a:cs typeface="Times New Roman" pitchFamily="18" charset="0"/>
            </a:endParaRPr>
          </a:p>
          <a:p>
            <a:pPr eaLnBrk="1" fontAlgn="auto" hangingPunct="1">
              <a:spcAft>
                <a:spcPts val="0"/>
              </a:spcAft>
              <a:buFont typeface="Arial" charset="0"/>
              <a:buNone/>
              <a:defRPr/>
            </a:pPr>
            <a:r>
              <a:rPr lang="ru-RU" sz="8000" dirty="0" smtClean="0">
                <a:latin typeface="Times New Roman" pitchFamily="18" charset="0"/>
                <a:cs typeface="Times New Roman" pitchFamily="18" charset="0"/>
              </a:rPr>
              <a:t>8. </a:t>
            </a:r>
            <a:r>
              <a:rPr lang="en-US" sz="8000" dirty="0" smtClean="0">
                <a:latin typeface="Times New Roman" pitchFamily="18" charset="0"/>
                <a:cs typeface="Times New Roman" pitchFamily="18" charset="0"/>
              </a:rPr>
              <a:t>Regional center. (Kemerovo)</a:t>
            </a:r>
            <a:endParaRPr lang="ru-RU" sz="8000" dirty="0" smtClean="0">
              <a:latin typeface="Times New Roman" pitchFamily="18" charset="0"/>
              <a:cs typeface="Times New Roman" pitchFamily="18" charset="0"/>
            </a:endParaRPr>
          </a:p>
          <a:p>
            <a:pPr eaLnBrk="1" hangingPunct="1">
              <a:buFont typeface="Arial" charset="0"/>
              <a:buNone/>
              <a:defRPr/>
            </a:pPr>
            <a:r>
              <a:rPr lang="ru-RU" sz="8000" dirty="0" smtClean="0">
                <a:latin typeface="Times New Roman" pitchFamily="18" charset="0"/>
                <a:cs typeface="Times New Roman" pitchFamily="18" charset="0"/>
              </a:rPr>
              <a:t>9.</a:t>
            </a:r>
            <a:r>
              <a:rPr lang="en-US" sz="8000" dirty="0" smtClean="0">
                <a:latin typeface="Times New Roman" pitchFamily="18" charset="0"/>
                <a:cs typeface="Times New Roman" pitchFamily="18" charset="0"/>
              </a:rPr>
              <a:t>Regional temple of music, where there is an organ (Philarmonic Society in Kemerovo)</a:t>
            </a:r>
            <a:endParaRPr lang="ru-RU" sz="8000" dirty="0" smtClean="0">
              <a:latin typeface="Times New Roman" pitchFamily="18" charset="0"/>
              <a:cs typeface="Times New Roman" pitchFamily="18" charset="0"/>
            </a:endParaRPr>
          </a:p>
          <a:p>
            <a:pPr eaLnBrk="1" hangingPunct="1">
              <a:buFont typeface="Arial" charset="0"/>
              <a:buNone/>
              <a:defRPr/>
            </a:pPr>
            <a:r>
              <a:rPr lang="ru-RU" sz="8000" dirty="0" smtClean="0">
                <a:latin typeface="Times New Roman" pitchFamily="18" charset="0"/>
                <a:cs typeface="Times New Roman" pitchFamily="18" charset="0"/>
              </a:rPr>
              <a:t>10.</a:t>
            </a:r>
            <a:r>
              <a:rPr lang="en-US" sz="8000" dirty="0" smtClean="0">
                <a:latin typeface="Times New Roman" pitchFamily="18" charset="0"/>
                <a:cs typeface="Times New Roman" pitchFamily="18" charset="0"/>
              </a:rPr>
              <a:t>Territory of Kemerovо Oblast. (95,5 km</a:t>
            </a:r>
            <a:r>
              <a:rPr lang="en-US" sz="8000" baseline="30000" dirty="0" smtClean="0">
                <a:latin typeface="Times New Roman" pitchFamily="18" charset="0"/>
                <a:cs typeface="Times New Roman" pitchFamily="18" charset="0"/>
              </a:rPr>
              <a:t>2</a:t>
            </a:r>
            <a:r>
              <a:rPr lang="en-US" sz="8000" dirty="0" smtClean="0">
                <a:latin typeface="Times New Roman" pitchFamily="18" charset="0"/>
                <a:cs typeface="Times New Roman" pitchFamily="18" charset="0"/>
              </a:rPr>
              <a:t>)</a:t>
            </a:r>
            <a:endParaRPr lang="ru-RU" sz="8000" dirty="0" smtClean="0">
              <a:latin typeface="Times New Roman" pitchFamily="18" charset="0"/>
              <a:cs typeface="Times New Roman" pitchFamily="18" charset="0"/>
            </a:endParaRPr>
          </a:p>
          <a:p>
            <a:pPr eaLnBrk="1" hangingPunct="1">
              <a:buFont typeface="Arial" charset="0"/>
              <a:buNone/>
              <a:defRPr/>
            </a:pPr>
            <a:r>
              <a:rPr lang="ru-RU" sz="8000" dirty="0" smtClean="0">
                <a:latin typeface="Times New Roman" pitchFamily="18" charset="0"/>
                <a:cs typeface="Times New Roman" pitchFamily="18" charset="0"/>
              </a:rPr>
              <a:t>11. </a:t>
            </a:r>
            <a:r>
              <a:rPr lang="en-US" sz="8000" dirty="0" smtClean="0">
                <a:latin typeface="Times New Roman" pitchFamily="18" charset="0"/>
                <a:cs typeface="Times New Roman" pitchFamily="18" charset="0"/>
              </a:rPr>
              <a:t>The highest mountain in Kemerovо Oblast. (Verkhny Zub – 2178)</a:t>
            </a:r>
            <a:endParaRPr lang="ru-RU" sz="8000" dirty="0" smtClean="0">
              <a:latin typeface="Times New Roman" pitchFamily="18" charset="0"/>
              <a:cs typeface="Times New Roman" pitchFamily="18" charset="0"/>
            </a:endParaRPr>
          </a:p>
          <a:p>
            <a:pPr eaLnBrk="1" hangingPunct="1">
              <a:buFont typeface="Arial" charset="0"/>
              <a:buNone/>
              <a:defRPr/>
            </a:pPr>
            <a:r>
              <a:rPr lang="ru-RU" sz="8000" dirty="0" smtClean="0">
                <a:latin typeface="Times New Roman" pitchFamily="18" charset="0"/>
                <a:cs typeface="Times New Roman" pitchFamily="18" charset="0"/>
              </a:rPr>
              <a:t>12.</a:t>
            </a:r>
            <a:r>
              <a:rPr lang="en-US" sz="8000" dirty="0" smtClean="0">
                <a:latin typeface="Times New Roman" pitchFamily="18" charset="0"/>
                <a:cs typeface="Times New Roman" pitchFamily="18" charset="0"/>
              </a:rPr>
              <a:t>The only place in Russia where the whole skeletons of these animals were found. (village Shestakovo; dinosaur)</a:t>
            </a:r>
            <a:endParaRPr lang="ru-RU" sz="8000" dirty="0" smtClean="0">
              <a:latin typeface="Times New Roman" pitchFamily="18" charset="0"/>
              <a:cs typeface="Times New Roman" pitchFamily="18" charset="0"/>
            </a:endParaRPr>
          </a:p>
          <a:p>
            <a:pPr eaLnBrk="1" hangingPunct="1">
              <a:buFont typeface="Arial" charset="0"/>
              <a:buNone/>
              <a:defRPr/>
            </a:pPr>
            <a:r>
              <a:rPr lang="ru-RU" sz="8000" dirty="0" smtClean="0">
                <a:latin typeface="Times New Roman" pitchFamily="18" charset="0"/>
                <a:cs typeface="Times New Roman" pitchFamily="18" charset="0"/>
              </a:rPr>
              <a:t>13.</a:t>
            </a:r>
            <a:r>
              <a:rPr lang="en-US" sz="8000" dirty="0" smtClean="0">
                <a:latin typeface="Times New Roman" pitchFamily="18" charset="0"/>
                <a:cs typeface="Times New Roman" pitchFamily="18" charset="0"/>
              </a:rPr>
              <a:t>The largest lake in Kemerovо Oblast. (Bolshoy Berchikul)</a:t>
            </a:r>
            <a:endParaRPr lang="ru-RU" sz="8000" dirty="0" smtClean="0">
              <a:latin typeface="Times New Roman" pitchFamily="18" charset="0"/>
              <a:cs typeface="Times New Roman" pitchFamily="18" charset="0"/>
            </a:endParaRPr>
          </a:p>
          <a:p>
            <a:pPr eaLnBrk="1" hangingPunct="1">
              <a:buFont typeface="Arial" charset="0"/>
              <a:buNone/>
              <a:defRPr/>
            </a:pPr>
            <a:r>
              <a:rPr lang="ru-RU" sz="8000" dirty="0" smtClean="0">
                <a:latin typeface="Times New Roman" pitchFamily="18" charset="0"/>
                <a:cs typeface="Times New Roman" pitchFamily="18" charset="0"/>
              </a:rPr>
              <a:t>14.</a:t>
            </a:r>
            <a:r>
              <a:rPr lang="en-US" sz="8000" dirty="0" smtClean="0">
                <a:latin typeface="Times New Roman" pitchFamily="18" charset="0"/>
                <a:cs typeface="Times New Roman" pitchFamily="18" charset="0"/>
              </a:rPr>
              <a:t>What factory produces “wingled” metal? (Aluminium Factory in Novokuznetsk)</a:t>
            </a:r>
            <a:endParaRPr lang="ru-RU" sz="8000" dirty="0" smtClean="0">
              <a:latin typeface="Times New Roman" pitchFamily="18" charset="0"/>
              <a:cs typeface="Times New Roman" pitchFamily="18" charset="0"/>
            </a:endParaRPr>
          </a:p>
          <a:p>
            <a:pPr eaLnBrk="1" hangingPunct="1">
              <a:buFont typeface="Arial" charset="0"/>
              <a:buNone/>
              <a:defRPr/>
            </a:pPr>
            <a:endParaRPr lang="ru-RU" sz="8000" dirty="0" smtClean="0">
              <a:latin typeface="Times New Roman" pitchFamily="18" charset="0"/>
              <a:cs typeface="Times New Roman" pitchFamily="18" charset="0"/>
            </a:endParaRPr>
          </a:p>
          <a:p>
            <a:pPr eaLnBrk="1" hangingPunct="1">
              <a:buFont typeface="Arial" charset="0"/>
              <a:buNone/>
              <a:defRPr/>
            </a:pPr>
            <a:endParaRPr lang="ru-RU" sz="8000" dirty="0" smtClean="0">
              <a:latin typeface="Times New Roman" pitchFamily="18" charset="0"/>
              <a:cs typeface="Times New Roman" pitchFamily="18" charset="0"/>
            </a:endParaRPr>
          </a:p>
          <a:p>
            <a:pPr eaLnBrk="1" fontAlgn="auto" hangingPunct="1">
              <a:spcAft>
                <a:spcPts val="0"/>
              </a:spcAft>
              <a:buFont typeface="Arial" charset="0"/>
              <a:buNone/>
              <a:defRPr/>
            </a:pPr>
            <a:endParaRPr lang="ru-RU" sz="8000" dirty="0" smtClean="0">
              <a:latin typeface="Times New Roman" pitchFamily="18" charset="0"/>
              <a:cs typeface="Times New Roman" pitchFamily="18" charset="0"/>
            </a:endParaRPr>
          </a:p>
          <a:p>
            <a:pPr eaLnBrk="1" fontAlgn="auto" hangingPunct="1">
              <a:spcAft>
                <a:spcPts val="0"/>
              </a:spcAft>
              <a:buFont typeface="Arial" panose="020B0604020202020204" pitchFamily="34" charset="0"/>
              <a:buChar char="•"/>
              <a:defRPr/>
            </a:pPr>
            <a:endParaRPr lang="ru-RU" sz="8600" dirty="0" smtClean="0">
              <a:latin typeface="Times New Roman" pitchFamily="18" charset="0"/>
              <a:cs typeface="Times New Roman" pitchFamily="18"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Содержимое 2"/>
          <p:cNvSpPr>
            <a:spLocks noGrp="1"/>
          </p:cNvSpPr>
          <p:nvPr>
            <p:ph idx="1"/>
          </p:nvPr>
        </p:nvSpPr>
        <p:spPr>
          <a:xfrm>
            <a:off x="285750" y="285750"/>
            <a:ext cx="8715375" cy="6215063"/>
          </a:xfrm>
        </p:spPr>
        <p:txBody>
          <a:bodyPr/>
          <a:lstStyle/>
          <a:p>
            <a:pPr eaLnBrk="1" hangingPunct="1">
              <a:buFont typeface="Arial" charset="0"/>
              <a:buNone/>
              <a:defRPr/>
            </a:pPr>
            <a:r>
              <a:rPr lang="ru-RU" sz="2000" dirty="0" smtClean="0">
                <a:latin typeface="Times New Roman" pitchFamily="18" charset="0"/>
                <a:cs typeface="Times New Roman" pitchFamily="18" charset="0"/>
              </a:rPr>
              <a:t>15.</a:t>
            </a:r>
            <a:r>
              <a:rPr lang="en-US" sz="2000" dirty="0" smtClean="0">
                <a:latin typeface="Times New Roman" pitchFamily="18" charset="0"/>
                <a:cs typeface="Times New Roman" pitchFamily="18" charset="0"/>
              </a:rPr>
              <a:t>The most Southern town in </a:t>
            </a:r>
            <a:r>
              <a:rPr lang="en-US" sz="2000" dirty="0" err="1" smtClean="0">
                <a:latin typeface="Times New Roman" pitchFamily="18" charset="0"/>
                <a:cs typeface="Times New Roman" pitchFamily="18" charset="0"/>
              </a:rPr>
              <a:t>Kemerovо</a:t>
            </a:r>
            <a:r>
              <a:rPr lang="en-US" sz="2000" dirty="0" smtClean="0">
                <a:latin typeface="Times New Roman" pitchFamily="18" charset="0"/>
                <a:cs typeface="Times New Roman" pitchFamily="18" charset="0"/>
              </a:rPr>
              <a:t> Oblast. (</a:t>
            </a:r>
            <a:r>
              <a:rPr lang="en-US" sz="2000" dirty="0" err="1" smtClean="0">
                <a:latin typeface="Times New Roman" pitchFamily="18" charset="0"/>
                <a:cs typeface="Times New Roman" pitchFamily="18" charset="0"/>
              </a:rPr>
              <a:t>Tashtagol</a:t>
            </a:r>
            <a:r>
              <a:rPr lang="en-US" sz="2000" dirty="0" smtClean="0">
                <a:latin typeface="Times New Roman" pitchFamily="18" charset="0"/>
                <a:cs typeface="Times New Roman" pitchFamily="18" charset="0"/>
              </a:rPr>
              <a:t>)</a:t>
            </a:r>
            <a:endParaRPr lang="ru-RU" sz="2000" dirty="0" smtClean="0">
              <a:latin typeface="Times New Roman" pitchFamily="18" charset="0"/>
              <a:cs typeface="Times New Roman" pitchFamily="18" charset="0"/>
            </a:endParaRPr>
          </a:p>
          <a:p>
            <a:pPr marL="0" indent="0" eaLnBrk="1" hangingPunct="1">
              <a:buFont typeface="Arial" charset="0"/>
              <a:buNone/>
              <a:defRPr/>
            </a:pPr>
            <a:r>
              <a:rPr lang="ru-RU" sz="2000" dirty="0" smtClean="0">
                <a:latin typeface="Times New Roman" pitchFamily="18" charset="0"/>
                <a:cs typeface="Times New Roman" pitchFamily="18" charset="0"/>
              </a:rPr>
              <a:t>16.</a:t>
            </a:r>
            <a:r>
              <a:rPr lang="en-US" sz="2000" dirty="0" smtClean="0">
                <a:latin typeface="Times New Roman" pitchFamily="18" charset="0"/>
                <a:cs typeface="Times New Roman" pitchFamily="18" charset="0"/>
              </a:rPr>
              <a:t>The countries of Western Europe, that are smaller than </a:t>
            </a:r>
            <a:r>
              <a:rPr lang="en-US" sz="2000" dirty="0" err="1" smtClean="0">
                <a:latin typeface="Times New Roman" pitchFamily="18" charset="0"/>
                <a:cs typeface="Times New Roman" pitchFamily="18" charset="0"/>
              </a:rPr>
              <a:t>Kemerovо</a:t>
            </a:r>
            <a:r>
              <a:rPr lang="en-US" sz="2000" dirty="0" smtClean="0">
                <a:latin typeface="Times New Roman" pitchFamily="18" charset="0"/>
                <a:cs typeface="Times New Roman" pitchFamily="18" charset="0"/>
              </a:rPr>
              <a:t> Oblast. (Portugal, Belgium, Hungary, </a:t>
            </a:r>
            <a:r>
              <a:rPr lang="en-US" sz="2000" dirty="0" err="1" smtClean="0">
                <a:latin typeface="Times New Roman" pitchFamily="18" charset="0"/>
                <a:cs typeface="Times New Roman" pitchFamily="18" charset="0"/>
              </a:rPr>
              <a:t>Auastria</a:t>
            </a:r>
            <a:r>
              <a:rPr lang="en-US" sz="2000" dirty="0" smtClean="0">
                <a:latin typeface="Times New Roman" pitchFamily="18" charset="0"/>
                <a:cs typeface="Times New Roman" pitchFamily="18" charset="0"/>
              </a:rPr>
              <a:t>)</a:t>
            </a:r>
            <a:endParaRPr lang="ru-RU" sz="2000" dirty="0" smtClean="0">
              <a:latin typeface="Times New Roman" pitchFamily="18" charset="0"/>
              <a:cs typeface="Times New Roman" pitchFamily="18" charset="0"/>
            </a:endParaRPr>
          </a:p>
          <a:p>
            <a:pPr eaLnBrk="1" hangingPunct="1">
              <a:buFont typeface="Arial" charset="0"/>
              <a:buNone/>
              <a:defRPr/>
            </a:pPr>
            <a:r>
              <a:rPr lang="ru-RU" sz="2000" dirty="0" smtClean="0">
                <a:latin typeface="Times New Roman" pitchFamily="18" charset="0"/>
                <a:cs typeface="Times New Roman" pitchFamily="18" charset="0"/>
              </a:rPr>
              <a:t>17.</a:t>
            </a:r>
            <a:r>
              <a:rPr lang="en-US" sz="2000" dirty="0" smtClean="0">
                <a:latin typeface="Times New Roman" pitchFamily="18" charset="0"/>
                <a:cs typeface="Times New Roman" pitchFamily="18" charset="0"/>
              </a:rPr>
              <a:t>The main occupation (profession) of the inhabitants of our region. (miner)</a:t>
            </a:r>
            <a:endParaRPr lang="ru-RU" sz="2000" dirty="0" smtClean="0">
              <a:latin typeface="Times New Roman" pitchFamily="18" charset="0"/>
              <a:cs typeface="Times New Roman" pitchFamily="18" charset="0"/>
            </a:endParaRPr>
          </a:p>
          <a:p>
            <a:pPr eaLnBrk="1" hangingPunct="1">
              <a:buFont typeface="Arial" charset="0"/>
              <a:buNone/>
              <a:defRPr/>
            </a:pPr>
            <a:r>
              <a:rPr lang="ru-RU" sz="2000" dirty="0" smtClean="0">
                <a:latin typeface="Times New Roman" pitchFamily="18" charset="0"/>
                <a:cs typeface="Times New Roman" pitchFamily="18" charset="0"/>
              </a:rPr>
              <a:t>18.</a:t>
            </a:r>
            <a:r>
              <a:rPr lang="en-US" sz="2000" dirty="0" smtClean="0">
                <a:latin typeface="Times New Roman" pitchFamily="18" charset="0"/>
                <a:cs typeface="Times New Roman" pitchFamily="18" charset="0"/>
              </a:rPr>
              <a:t>“Railway” gate of </a:t>
            </a:r>
            <a:r>
              <a:rPr lang="en-US" sz="2000" dirty="0" err="1" smtClean="0">
                <a:latin typeface="Times New Roman" pitchFamily="18" charset="0"/>
                <a:cs typeface="Times New Roman" pitchFamily="18" charset="0"/>
              </a:rPr>
              <a:t>Kemerovо</a:t>
            </a:r>
            <a:r>
              <a:rPr lang="en-US" sz="2000" dirty="0" smtClean="0">
                <a:latin typeface="Times New Roman" pitchFamily="18" charset="0"/>
                <a:cs typeface="Times New Roman" pitchFamily="18" charset="0"/>
              </a:rPr>
              <a:t> Oblast. (</a:t>
            </a:r>
            <a:r>
              <a:rPr lang="en-US" sz="2000" dirty="0" err="1" smtClean="0">
                <a:latin typeface="Times New Roman" pitchFamily="18" charset="0"/>
                <a:cs typeface="Times New Roman" pitchFamily="18" charset="0"/>
              </a:rPr>
              <a:t>Yurga</a:t>
            </a:r>
            <a:r>
              <a:rPr lang="en-US" sz="2000" dirty="0" smtClean="0">
                <a:latin typeface="Times New Roman" pitchFamily="18" charset="0"/>
                <a:cs typeface="Times New Roman" pitchFamily="18" charset="0"/>
              </a:rPr>
              <a:t>)</a:t>
            </a:r>
            <a:endParaRPr lang="ru-RU" sz="2000" dirty="0" smtClean="0">
              <a:latin typeface="Times New Roman" pitchFamily="18" charset="0"/>
              <a:cs typeface="Times New Roman" pitchFamily="18" charset="0"/>
            </a:endParaRPr>
          </a:p>
          <a:p>
            <a:pPr eaLnBrk="1" hangingPunct="1">
              <a:buFont typeface="Arial" charset="0"/>
              <a:buNone/>
              <a:defRPr/>
            </a:pPr>
            <a:r>
              <a:rPr lang="ru-RU" sz="2000" dirty="0" smtClean="0">
                <a:latin typeface="Times New Roman" pitchFamily="18" charset="0"/>
                <a:cs typeface="Times New Roman" pitchFamily="18" charset="0"/>
              </a:rPr>
              <a:t>19.</a:t>
            </a:r>
            <a:r>
              <a:rPr lang="en-US" sz="2000" dirty="0" smtClean="0">
                <a:latin typeface="Times New Roman" pitchFamily="18" charset="0"/>
                <a:cs typeface="Times New Roman" pitchFamily="18" charset="0"/>
              </a:rPr>
              <a:t>The biggest factory of our country that produces ferrous metals (“</a:t>
            </a:r>
            <a:r>
              <a:rPr lang="en-US" sz="2000" dirty="0" err="1" smtClean="0">
                <a:latin typeface="Times New Roman" pitchFamily="18" charset="0"/>
                <a:cs typeface="Times New Roman" pitchFamily="18" charset="0"/>
              </a:rPr>
              <a:t>Zapsib</a:t>
            </a:r>
            <a:r>
              <a:rPr lang="en-US" sz="2000" dirty="0" smtClean="0">
                <a:latin typeface="Times New Roman" pitchFamily="18" charset="0"/>
                <a:cs typeface="Times New Roman" pitchFamily="18" charset="0"/>
              </a:rPr>
              <a:t>”)</a:t>
            </a:r>
            <a:endParaRPr lang="ru-RU" sz="2000" dirty="0" smtClean="0">
              <a:latin typeface="Times New Roman" pitchFamily="18" charset="0"/>
              <a:cs typeface="Times New Roman" pitchFamily="18" charset="0"/>
            </a:endParaRPr>
          </a:p>
          <a:p>
            <a:pPr marL="0" indent="0" eaLnBrk="1" hangingPunct="1">
              <a:buFont typeface="Arial" charset="0"/>
              <a:buNone/>
              <a:defRPr/>
            </a:pPr>
            <a:r>
              <a:rPr lang="ru-RU" sz="2000" dirty="0" smtClean="0">
                <a:latin typeface="Times New Roman" pitchFamily="18" charset="0"/>
                <a:cs typeface="Times New Roman" pitchFamily="18" charset="0"/>
              </a:rPr>
              <a:t>20.</a:t>
            </a:r>
            <a:r>
              <a:rPr lang="en-US" sz="2000" dirty="0" smtClean="0">
                <a:latin typeface="Times New Roman" pitchFamily="18" charset="0"/>
                <a:cs typeface="Times New Roman" pitchFamily="18" charset="0"/>
              </a:rPr>
              <a:t>The mountainous country in the Southern part of </a:t>
            </a:r>
            <a:r>
              <a:rPr lang="en-US" sz="2000" dirty="0" err="1" smtClean="0">
                <a:latin typeface="Times New Roman" pitchFamily="18" charset="0"/>
                <a:cs typeface="Times New Roman" pitchFamily="18" charset="0"/>
              </a:rPr>
              <a:t>Kemerovо</a:t>
            </a:r>
            <a:r>
              <a:rPr lang="en-US" sz="2000" dirty="0" smtClean="0">
                <a:latin typeface="Times New Roman" pitchFamily="18" charset="0"/>
                <a:cs typeface="Times New Roman" pitchFamily="18" charset="0"/>
              </a:rPr>
              <a:t> Oblast.(</a:t>
            </a:r>
            <a:r>
              <a:rPr lang="en-US" sz="2000" dirty="0" err="1" smtClean="0">
                <a:latin typeface="Times New Roman" pitchFamily="18" charset="0"/>
                <a:cs typeface="Times New Roman" pitchFamily="18" charset="0"/>
              </a:rPr>
              <a:t>Gornaya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Shoria</a:t>
            </a:r>
            <a:r>
              <a:rPr lang="en-US" sz="2000" dirty="0" smtClean="0">
                <a:latin typeface="Times New Roman" pitchFamily="18" charset="0"/>
                <a:cs typeface="Times New Roman" pitchFamily="18" charset="0"/>
              </a:rPr>
              <a:t>)</a:t>
            </a:r>
            <a:endParaRPr lang="ru-RU" sz="2000" dirty="0" smtClean="0">
              <a:latin typeface="Times New Roman" pitchFamily="18" charset="0"/>
              <a:cs typeface="Times New Roman" pitchFamily="18" charset="0"/>
            </a:endParaRPr>
          </a:p>
          <a:p>
            <a:pPr eaLnBrk="1" hangingPunct="1">
              <a:buFont typeface="Arial" charset="0"/>
              <a:buNone/>
              <a:defRPr/>
            </a:pPr>
            <a:r>
              <a:rPr lang="ru-RU" sz="2000" dirty="0" smtClean="0">
                <a:latin typeface="Times New Roman" pitchFamily="18" charset="0"/>
                <a:cs typeface="Times New Roman" pitchFamily="18" charset="0"/>
              </a:rPr>
              <a:t>21.</a:t>
            </a:r>
            <a:r>
              <a:rPr lang="en-US" sz="2000" dirty="0" smtClean="0">
                <a:latin typeface="Times New Roman" pitchFamily="18" charset="0"/>
                <a:cs typeface="Times New Roman" pitchFamily="18" charset="0"/>
              </a:rPr>
              <a:t>The town where the oldest factory of ferrous metals in honor of M.K. </a:t>
            </a:r>
            <a:r>
              <a:rPr lang="en-US" sz="2000" dirty="0" err="1" smtClean="0">
                <a:latin typeface="Times New Roman" pitchFamily="18" charset="0"/>
                <a:cs typeface="Times New Roman" pitchFamily="18" charset="0"/>
              </a:rPr>
              <a:t>Kurako</a:t>
            </a:r>
            <a:r>
              <a:rPr lang="en-US" sz="2000" dirty="0" smtClean="0">
                <a:latin typeface="Times New Roman" pitchFamily="18" charset="0"/>
                <a:cs typeface="Times New Roman" pitchFamily="18" charset="0"/>
              </a:rPr>
              <a:t> is located. (</a:t>
            </a:r>
            <a:r>
              <a:rPr lang="en-US" sz="2000" dirty="0" err="1" smtClean="0">
                <a:latin typeface="Times New Roman" pitchFamily="18" charset="0"/>
                <a:cs typeface="Times New Roman" pitchFamily="18" charset="0"/>
              </a:rPr>
              <a:t>Gurievsk</a:t>
            </a:r>
            <a:r>
              <a:rPr lang="en-US" sz="2000" dirty="0" smtClean="0">
                <a:latin typeface="Times New Roman" pitchFamily="18" charset="0"/>
                <a:cs typeface="Times New Roman" pitchFamily="18" charset="0"/>
              </a:rPr>
              <a:t>)</a:t>
            </a:r>
            <a:endParaRPr lang="ru-RU" sz="2000" dirty="0" smtClean="0">
              <a:latin typeface="Times New Roman" pitchFamily="18" charset="0"/>
              <a:cs typeface="Times New Roman" pitchFamily="18" charset="0"/>
            </a:endParaRPr>
          </a:p>
          <a:p>
            <a:pPr marL="0" indent="0" eaLnBrk="1" hangingPunct="1">
              <a:buFont typeface="Arial" charset="0"/>
              <a:buNone/>
              <a:defRPr/>
            </a:pPr>
            <a:r>
              <a:rPr lang="ru-RU" sz="2000" dirty="0" smtClean="0">
                <a:latin typeface="Times New Roman" pitchFamily="18" charset="0"/>
                <a:cs typeface="Times New Roman" pitchFamily="18" charset="0"/>
              </a:rPr>
              <a:t>2</a:t>
            </a:r>
            <a:r>
              <a:rPr lang="en-US" sz="2000" dirty="0" smtClean="0">
                <a:latin typeface="Times New Roman" pitchFamily="18" charset="0"/>
                <a:cs typeface="Times New Roman" pitchFamily="18" charset="0"/>
              </a:rPr>
              <a:t>2</a:t>
            </a:r>
            <a:r>
              <a:rPr lang="ru-RU" sz="2000" dirty="0" smtClean="0">
                <a:latin typeface="Times New Roman" pitchFamily="18" charset="0"/>
                <a:cs typeface="Times New Roman" pitchFamily="18" charset="0"/>
              </a:rPr>
              <a:t>.</a:t>
            </a:r>
            <a:r>
              <a:rPr lang="en-US" sz="2000" dirty="0" smtClean="0">
                <a:latin typeface="Times New Roman" pitchFamily="18" charset="0"/>
                <a:cs typeface="Times New Roman" pitchFamily="18" charset="0"/>
              </a:rPr>
              <a:t>The largest mine of the country, where they extract 1,5 ton of coal in a minute. (“</a:t>
            </a:r>
            <a:r>
              <a:rPr lang="en-US" sz="2000" dirty="0" err="1" smtClean="0">
                <a:latin typeface="Times New Roman" pitchFamily="18" charset="0"/>
                <a:cs typeface="Times New Roman" pitchFamily="18" charset="0"/>
              </a:rPr>
              <a:t>Raspadskaya</a:t>
            </a:r>
            <a:r>
              <a:rPr lang="en-US" sz="2000" dirty="0" smtClean="0">
                <a:latin typeface="Times New Roman" pitchFamily="18" charset="0"/>
                <a:cs typeface="Times New Roman" pitchFamily="18" charset="0"/>
              </a:rPr>
              <a:t>”)</a:t>
            </a:r>
            <a:endParaRPr lang="ru-RU" sz="2000" dirty="0" smtClean="0">
              <a:latin typeface="Times New Roman" pitchFamily="18" charset="0"/>
              <a:cs typeface="Times New Roman" pitchFamily="18" charset="0"/>
            </a:endParaRPr>
          </a:p>
          <a:p>
            <a:pPr marL="0" indent="0" eaLnBrk="1" hangingPunct="1">
              <a:buFont typeface="Arial" charset="0"/>
              <a:buNone/>
              <a:defRPr/>
            </a:pPr>
            <a:r>
              <a:rPr lang="ru-RU" sz="2000" dirty="0" smtClean="0">
                <a:latin typeface="Times New Roman" pitchFamily="18" charset="0"/>
                <a:cs typeface="Times New Roman" pitchFamily="18" charset="0"/>
              </a:rPr>
              <a:t>2</a:t>
            </a:r>
            <a:r>
              <a:rPr lang="en-US" sz="2000" dirty="0" smtClean="0">
                <a:latin typeface="Times New Roman" pitchFamily="18" charset="0"/>
                <a:cs typeface="Times New Roman" pitchFamily="18" charset="0"/>
              </a:rPr>
              <a:t>3</a:t>
            </a:r>
            <a:r>
              <a:rPr lang="ru-RU" sz="2000" dirty="0" smtClean="0">
                <a:latin typeface="Times New Roman" pitchFamily="18" charset="0"/>
                <a:cs typeface="Times New Roman" pitchFamily="18" charset="0"/>
              </a:rPr>
              <a:t>.</a:t>
            </a:r>
            <a:r>
              <a:rPr lang="en-US" sz="2000" dirty="0" smtClean="0">
                <a:latin typeface="Times New Roman" pitchFamily="18" charset="0"/>
                <a:cs typeface="Times New Roman" pitchFamily="18" charset="0"/>
              </a:rPr>
              <a:t>The biggest bird in our forests, that builds its nest near the rivers and marshes. (Wood-grouse)</a:t>
            </a:r>
            <a:endParaRPr lang="ru-RU" sz="2000" dirty="0" smtClean="0">
              <a:latin typeface="Times New Roman" pitchFamily="18" charset="0"/>
              <a:cs typeface="Times New Roman" pitchFamily="18" charset="0"/>
            </a:endParaRPr>
          </a:p>
          <a:p>
            <a:pPr marL="0" indent="0" eaLnBrk="1" hangingPunct="1">
              <a:buFont typeface="Arial" charset="0"/>
              <a:buNone/>
              <a:defRPr/>
            </a:pPr>
            <a:r>
              <a:rPr lang="ru-RU" sz="2000" dirty="0" smtClean="0">
                <a:latin typeface="Times New Roman" pitchFamily="18" charset="0"/>
                <a:cs typeface="Times New Roman" pitchFamily="18" charset="0"/>
              </a:rPr>
              <a:t>2</a:t>
            </a:r>
            <a:r>
              <a:rPr lang="en-US" sz="2000" dirty="0" smtClean="0">
                <a:latin typeface="Times New Roman" pitchFamily="18" charset="0"/>
                <a:cs typeface="Times New Roman" pitchFamily="18" charset="0"/>
              </a:rPr>
              <a:t>4</a:t>
            </a:r>
            <a:r>
              <a:rPr lang="ru-RU" sz="2000" dirty="0" smtClean="0">
                <a:latin typeface="Times New Roman" pitchFamily="18" charset="0"/>
                <a:cs typeface="Times New Roman" pitchFamily="18" charset="0"/>
              </a:rPr>
              <a:t>.</a:t>
            </a:r>
            <a:r>
              <a:rPr lang="en-US" sz="2000" dirty="0" smtClean="0">
                <a:latin typeface="Times New Roman" pitchFamily="18" charset="0"/>
                <a:cs typeface="Times New Roman" pitchFamily="18" charset="0"/>
              </a:rPr>
              <a:t>The memorial of military architecture in the first city of our region.</a:t>
            </a:r>
            <a:r>
              <a:rPr lang="ru-RU" sz="2000" dirty="0" smtClean="0">
                <a:latin typeface="Times New Roman" pitchFamily="18" charset="0"/>
                <a:cs typeface="Times New Roman" pitchFamily="18" charset="0"/>
              </a:rPr>
              <a:t> </a:t>
            </a:r>
            <a:r>
              <a:rPr lang="en-US" sz="2000" dirty="0" smtClean="0">
                <a:latin typeface="Times New Roman" pitchFamily="18" charset="0"/>
                <a:cs typeface="Times New Roman" pitchFamily="18" charset="0"/>
              </a:rPr>
              <a:t>(Kuznetsk fortress)</a:t>
            </a:r>
            <a:endParaRPr lang="ru-RU" sz="2000" dirty="0" smtClean="0">
              <a:latin typeface="Times New Roman" pitchFamily="18" charset="0"/>
              <a:cs typeface="Times New Roman" pitchFamily="18" charset="0"/>
            </a:endParaRPr>
          </a:p>
          <a:p>
            <a:pPr marL="0" indent="0" eaLnBrk="1" hangingPunct="1">
              <a:buFont typeface="Arial" charset="0"/>
              <a:buNone/>
              <a:defRPr/>
            </a:pPr>
            <a:r>
              <a:rPr lang="ru-RU" sz="2000" dirty="0" smtClean="0">
                <a:latin typeface="Times New Roman" pitchFamily="18" charset="0"/>
                <a:cs typeface="Times New Roman" pitchFamily="18" charset="0"/>
              </a:rPr>
              <a:t>2</a:t>
            </a:r>
            <a:r>
              <a:rPr lang="en-US" sz="2000" dirty="0" smtClean="0">
                <a:latin typeface="Times New Roman" pitchFamily="18" charset="0"/>
                <a:cs typeface="Times New Roman" pitchFamily="18" charset="0"/>
              </a:rPr>
              <a:t>5</a:t>
            </a:r>
            <a:r>
              <a:rPr lang="ru-RU" sz="2000" dirty="0" smtClean="0">
                <a:latin typeface="Times New Roman" pitchFamily="18" charset="0"/>
                <a:cs typeface="Times New Roman" pitchFamily="18" charset="0"/>
              </a:rPr>
              <a:t>.</a:t>
            </a:r>
            <a:r>
              <a:rPr lang="en-US" sz="2000" dirty="0" smtClean="0">
                <a:latin typeface="Times New Roman" pitchFamily="18" charset="0"/>
                <a:cs typeface="Times New Roman" pitchFamily="18" charset="0"/>
              </a:rPr>
              <a:t>The mountain ranges of </a:t>
            </a:r>
            <a:r>
              <a:rPr lang="en-US" sz="2000" dirty="0" err="1" smtClean="0">
                <a:latin typeface="Times New Roman" pitchFamily="18" charset="0"/>
                <a:cs typeface="Times New Roman" pitchFamily="18" charset="0"/>
              </a:rPr>
              <a:t>Kemerovо</a:t>
            </a:r>
            <a:r>
              <a:rPr lang="en-US" sz="2000" dirty="0" smtClean="0">
                <a:latin typeface="Times New Roman" pitchFamily="18" charset="0"/>
                <a:cs typeface="Times New Roman" pitchFamily="18" charset="0"/>
              </a:rPr>
              <a:t> Oblast. (Kuznetsk </a:t>
            </a:r>
            <a:r>
              <a:rPr lang="en-US" sz="2000" dirty="0" err="1" smtClean="0">
                <a:latin typeface="Times New Roman" pitchFamily="18" charset="0"/>
                <a:cs typeface="Times New Roman" pitchFamily="18" charset="0"/>
              </a:rPr>
              <a:t>Alatau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Salair</a:t>
            </a:r>
            <a:r>
              <a:rPr lang="en-US" sz="2000" dirty="0" smtClean="0">
                <a:latin typeface="Times New Roman" pitchFamily="18" charset="0"/>
                <a:cs typeface="Times New Roman" pitchFamily="18" charset="0"/>
              </a:rPr>
              <a:t> mountain-ridge, </a:t>
            </a:r>
            <a:r>
              <a:rPr lang="en-US" sz="2000" dirty="0" err="1" smtClean="0">
                <a:latin typeface="Times New Roman" pitchFamily="18" charset="0"/>
                <a:cs typeface="Times New Roman" pitchFamily="18" charset="0"/>
              </a:rPr>
              <a:t>Gornaya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Shoria</a:t>
            </a:r>
            <a:r>
              <a:rPr lang="en-US" sz="2000" dirty="0" smtClean="0">
                <a:latin typeface="Times New Roman" pitchFamily="18" charset="0"/>
                <a:cs typeface="Times New Roman" pitchFamily="18" charset="0"/>
              </a:rPr>
              <a:t>) </a:t>
            </a:r>
            <a:endParaRPr lang="ru-RU" sz="2000" dirty="0" smtClean="0">
              <a:latin typeface="Times New Roman" pitchFamily="18" charset="0"/>
              <a:cs typeface="Times New Roman" pitchFamily="18" charset="0"/>
            </a:endParaRPr>
          </a:p>
          <a:p>
            <a:pPr eaLnBrk="1" hangingPunct="1">
              <a:buFont typeface="Arial" charset="0"/>
              <a:buNone/>
              <a:defRPr/>
            </a:pPr>
            <a:endParaRPr lang="ru-RU" sz="2200" dirty="0" smtClean="0">
              <a:latin typeface="Times New Roman" pitchFamily="18" charset="0"/>
              <a:cs typeface="Times New Roman" pitchFamily="18" charset="0"/>
            </a:endParaRPr>
          </a:p>
          <a:p>
            <a:pPr eaLnBrk="1" hangingPunct="1">
              <a:defRPr/>
            </a:pPr>
            <a:endParaRPr lang="ru-RU" sz="2200" dirty="0" smtClean="0">
              <a:latin typeface="Times New Roman" pitchFamily="18" charset="0"/>
              <a:cs typeface="Times New Roman" pitchFamily="18"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Заголовок 1"/>
          <p:cNvSpPr>
            <a:spLocks noGrp="1"/>
          </p:cNvSpPr>
          <p:nvPr>
            <p:ph type="title"/>
          </p:nvPr>
        </p:nvSpPr>
        <p:spPr>
          <a:xfrm>
            <a:off x="457200" y="274638"/>
            <a:ext cx="7972425" cy="511175"/>
          </a:xfrm>
        </p:spPr>
        <p:txBody>
          <a:bodyPr/>
          <a:lstStyle/>
          <a:p>
            <a:pPr eaLnBrk="1" hangingPunct="1"/>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en-US" sz="2400" b="1" dirty="0" smtClean="0">
                <a:latin typeface="Times New Roman" pitchFamily="18" charset="0"/>
                <a:cs typeface="Times New Roman" pitchFamily="18" charset="0"/>
              </a:rPr>
              <a:t>Agree  or  Disagree.</a:t>
            </a:r>
            <a:r>
              <a:rPr lang="ru-RU" sz="2400" dirty="0" smtClean="0">
                <a:latin typeface="Times New Roman" pitchFamily="18" charset="0"/>
                <a:cs typeface="Times New Roman" pitchFamily="18" charset="0"/>
              </a:rPr>
              <a:t/>
            </a:r>
            <a:br>
              <a:rPr lang="ru-RU" sz="2400" dirty="0" smtClean="0">
                <a:latin typeface="Times New Roman" pitchFamily="18" charset="0"/>
                <a:cs typeface="Times New Roman" pitchFamily="18" charset="0"/>
              </a:rPr>
            </a:br>
            <a:endParaRPr lang="ru-RU" sz="2400" dirty="0" smtClean="0">
              <a:latin typeface="Times New Roman" pitchFamily="18" charset="0"/>
              <a:cs typeface="Times New Roman" pitchFamily="18" charset="0"/>
            </a:endParaRPr>
          </a:p>
        </p:txBody>
      </p:sp>
      <p:sp>
        <p:nvSpPr>
          <p:cNvPr id="3" name="Содержимое 2"/>
          <p:cNvSpPr>
            <a:spLocks noGrp="1"/>
          </p:cNvSpPr>
          <p:nvPr>
            <p:ph idx="1"/>
          </p:nvPr>
        </p:nvSpPr>
        <p:spPr>
          <a:xfrm>
            <a:off x="0" y="785812"/>
            <a:ext cx="9144000" cy="5786459"/>
          </a:xfrm>
        </p:spPr>
        <p:txBody>
          <a:bodyPr rtlCol="0">
            <a:normAutofit fontScale="55000" lnSpcReduction="20000"/>
          </a:bodyPr>
          <a:lstStyle/>
          <a:p>
            <a:pPr eaLnBrk="1" fontAlgn="auto" hangingPunct="1">
              <a:spcAft>
                <a:spcPts val="0"/>
              </a:spcAft>
              <a:buFont typeface="Arial" panose="020B0604020202020204" pitchFamily="34" charset="0"/>
              <a:buNone/>
              <a:defRPr/>
            </a:pPr>
            <a:r>
              <a:rPr lang="en-US" sz="4400" dirty="0" smtClean="0">
                <a:latin typeface="Times New Roman" pitchFamily="18" charset="0"/>
                <a:cs typeface="Times New Roman" pitchFamily="18" charset="0"/>
              </a:rPr>
              <a:t>1.Leninsk-Kuznetsky is one of the largest towns of Kuzbass.</a:t>
            </a:r>
            <a:endParaRPr lang="ru-RU" sz="4400" dirty="0" smtClean="0">
              <a:latin typeface="Times New Roman" pitchFamily="18" charset="0"/>
              <a:cs typeface="Times New Roman" pitchFamily="18" charset="0"/>
            </a:endParaRPr>
          </a:p>
          <a:p>
            <a:pPr eaLnBrk="1" fontAlgn="auto" hangingPunct="1">
              <a:spcAft>
                <a:spcPts val="0"/>
              </a:spcAft>
              <a:buFont typeface="Arial" panose="020B0604020202020204" pitchFamily="34" charset="0"/>
              <a:buNone/>
              <a:defRPr/>
            </a:pPr>
            <a:r>
              <a:rPr lang="en-US" sz="4400" dirty="0" smtClean="0">
                <a:latin typeface="Times New Roman" pitchFamily="18" charset="0"/>
                <a:cs typeface="Times New Roman" pitchFamily="18" charset="0"/>
              </a:rPr>
              <a:t>2.The present governor of the Kemerovo region is </a:t>
            </a:r>
            <a:r>
              <a:rPr lang="en-US" sz="4400" dirty="0" err="1" smtClean="0">
                <a:latin typeface="Times New Roman" pitchFamily="18" charset="0"/>
                <a:cs typeface="Times New Roman" pitchFamily="18" charset="0"/>
              </a:rPr>
              <a:t>Aman</a:t>
            </a:r>
            <a:r>
              <a:rPr lang="en-US" sz="4400" dirty="0" smtClean="0">
                <a:latin typeface="Times New Roman" pitchFamily="18" charset="0"/>
                <a:cs typeface="Times New Roman" pitchFamily="18" charset="0"/>
              </a:rPr>
              <a:t> Tuleev. </a:t>
            </a:r>
            <a:endParaRPr lang="ru-RU" sz="4400" dirty="0" smtClean="0">
              <a:latin typeface="Times New Roman" pitchFamily="18" charset="0"/>
              <a:cs typeface="Times New Roman" pitchFamily="18" charset="0"/>
            </a:endParaRPr>
          </a:p>
          <a:p>
            <a:pPr eaLnBrk="1" fontAlgn="auto" hangingPunct="1">
              <a:spcAft>
                <a:spcPts val="0"/>
              </a:spcAft>
              <a:buFont typeface="Arial" panose="020B0604020202020204" pitchFamily="34" charset="0"/>
              <a:buNone/>
              <a:defRPr/>
            </a:pPr>
            <a:r>
              <a:rPr lang="en-US" sz="4400" dirty="0" smtClean="0">
                <a:latin typeface="Times New Roman" pitchFamily="18" charset="0"/>
                <a:cs typeface="Times New Roman" pitchFamily="18" charset="0"/>
              </a:rPr>
              <a:t>3.The Tomskaya Pisanitsa museum is situated 15 km from Kemerovo. </a:t>
            </a:r>
            <a:endParaRPr lang="ru-RU" sz="4400" dirty="0" smtClean="0">
              <a:latin typeface="Times New Roman" pitchFamily="18" charset="0"/>
              <a:cs typeface="Times New Roman" pitchFamily="18" charset="0"/>
            </a:endParaRPr>
          </a:p>
          <a:p>
            <a:pPr eaLnBrk="1" fontAlgn="auto" hangingPunct="1">
              <a:spcAft>
                <a:spcPts val="0"/>
              </a:spcAft>
              <a:buFont typeface="Arial" panose="020B0604020202020204" pitchFamily="34" charset="0"/>
              <a:buNone/>
              <a:defRPr/>
            </a:pPr>
            <a:r>
              <a:rPr lang="en-US" sz="4400" dirty="0" smtClean="0">
                <a:latin typeface="Times New Roman" pitchFamily="18" charset="0"/>
                <a:cs typeface="Times New Roman" pitchFamily="18" charset="0"/>
              </a:rPr>
              <a:t>4.There are a lot of innovative schools in the Kemerovo. </a:t>
            </a:r>
            <a:endParaRPr lang="ru-RU" sz="4400" dirty="0" smtClean="0">
              <a:latin typeface="Times New Roman" pitchFamily="18" charset="0"/>
              <a:cs typeface="Times New Roman" pitchFamily="18" charset="0"/>
            </a:endParaRPr>
          </a:p>
          <a:p>
            <a:pPr eaLnBrk="1" fontAlgn="auto" hangingPunct="1">
              <a:spcAft>
                <a:spcPts val="0"/>
              </a:spcAft>
              <a:buFont typeface="Arial" panose="020B0604020202020204" pitchFamily="34" charset="0"/>
              <a:buNone/>
              <a:defRPr/>
            </a:pPr>
            <a:r>
              <a:rPr lang="en-US" sz="4400" dirty="0" smtClean="0">
                <a:latin typeface="Times New Roman" pitchFamily="18" charset="0"/>
                <a:cs typeface="Times New Roman" pitchFamily="18" charset="0"/>
              </a:rPr>
              <a:t>5.Kuzbass  regional pedagogical institute is located in our town. </a:t>
            </a:r>
            <a:endParaRPr lang="ru-RU" sz="4400" dirty="0" smtClean="0">
              <a:latin typeface="Times New Roman" pitchFamily="18" charset="0"/>
              <a:cs typeface="Times New Roman" pitchFamily="18" charset="0"/>
            </a:endParaRPr>
          </a:p>
          <a:p>
            <a:pPr eaLnBrk="1" fontAlgn="auto" hangingPunct="1">
              <a:spcAft>
                <a:spcPts val="0"/>
              </a:spcAft>
              <a:buFont typeface="Arial" panose="020B0604020202020204" pitchFamily="34" charset="0"/>
              <a:buNone/>
              <a:defRPr/>
            </a:pPr>
            <a:r>
              <a:rPr lang="en-US" sz="4400" dirty="0" smtClean="0">
                <a:latin typeface="Times New Roman" pitchFamily="18" charset="0"/>
                <a:cs typeface="Times New Roman" pitchFamily="18" charset="0"/>
              </a:rPr>
              <a:t>6.Leninsk-Kuznetsky is situated in the eastern part of the Kemerovo region in the center of Kuznetsk hollow. </a:t>
            </a:r>
            <a:endParaRPr lang="ru-RU" sz="4400" dirty="0" smtClean="0">
              <a:latin typeface="Times New Roman" pitchFamily="18" charset="0"/>
              <a:cs typeface="Times New Roman" pitchFamily="18" charset="0"/>
            </a:endParaRPr>
          </a:p>
          <a:p>
            <a:pPr eaLnBrk="1" fontAlgn="auto" hangingPunct="1">
              <a:spcAft>
                <a:spcPts val="0"/>
              </a:spcAft>
              <a:buFont typeface="Arial" panose="020B0604020202020204" pitchFamily="34" charset="0"/>
              <a:buNone/>
              <a:defRPr/>
            </a:pPr>
            <a:r>
              <a:rPr lang="en-US" sz="4400" dirty="0" smtClean="0">
                <a:latin typeface="Times New Roman" pitchFamily="18" charset="0"/>
                <a:cs typeface="Times New Roman" pitchFamily="18" charset="0"/>
              </a:rPr>
              <a:t>7.Kemerovo is the most important educational centre in the region. </a:t>
            </a:r>
            <a:endParaRPr lang="ru-RU" sz="4400" dirty="0" smtClean="0">
              <a:latin typeface="Times New Roman" pitchFamily="18" charset="0"/>
              <a:cs typeface="Times New Roman" pitchFamily="18" charset="0"/>
            </a:endParaRPr>
          </a:p>
          <a:p>
            <a:pPr eaLnBrk="1" fontAlgn="auto" hangingPunct="1">
              <a:spcAft>
                <a:spcPts val="0"/>
              </a:spcAft>
              <a:buFont typeface="Arial" panose="020B0604020202020204" pitchFamily="34" charset="0"/>
              <a:buNone/>
              <a:defRPr/>
            </a:pPr>
            <a:r>
              <a:rPr lang="en-US" sz="4400" dirty="0" smtClean="0">
                <a:latin typeface="Times New Roman" pitchFamily="18" charset="0"/>
                <a:cs typeface="Times New Roman" pitchFamily="18" charset="0"/>
              </a:rPr>
              <a:t>8.Kemerovo is not the administrative centre of the Kemerovo region. </a:t>
            </a:r>
            <a:endParaRPr lang="ru-RU" sz="4400" dirty="0" smtClean="0">
              <a:latin typeface="Times New Roman" pitchFamily="18" charset="0"/>
              <a:cs typeface="Times New Roman" pitchFamily="18" charset="0"/>
            </a:endParaRPr>
          </a:p>
          <a:p>
            <a:pPr eaLnBrk="1" fontAlgn="auto" hangingPunct="1">
              <a:spcAft>
                <a:spcPts val="0"/>
              </a:spcAft>
              <a:buFont typeface="Arial" panose="020B0604020202020204" pitchFamily="34" charset="0"/>
              <a:buNone/>
              <a:defRPr/>
            </a:pPr>
            <a:r>
              <a:rPr lang="en-US" sz="4400" dirty="0" smtClean="0">
                <a:latin typeface="Times New Roman" pitchFamily="18" charset="0"/>
                <a:cs typeface="Times New Roman" pitchFamily="18" charset="0"/>
              </a:rPr>
              <a:t>9.Many years ago Leninsk-Kuznetsky was known as a village Kolchugino. </a:t>
            </a:r>
            <a:endParaRPr lang="ru-RU" sz="4400" dirty="0" smtClean="0">
              <a:latin typeface="Times New Roman" pitchFamily="18" charset="0"/>
              <a:cs typeface="Times New Roman" pitchFamily="18" charset="0"/>
            </a:endParaRPr>
          </a:p>
          <a:p>
            <a:pPr eaLnBrk="1" fontAlgn="auto" hangingPunct="1">
              <a:spcAft>
                <a:spcPts val="0"/>
              </a:spcAft>
              <a:buFont typeface="Arial" panose="020B0604020202020204" pitchFamily="34" charset="0"/>
              <a:buNone/>
              <a:defRPr/>
            </a:pPr>
            <a:r>
              <a:rPr lang="en-US" sz="4400" dirty="0" smtClean="0">
                <a:latin typeface="Times New Roman" pitchFamily="18" charset="0"/>
                <a:cs typeface="Times New Roman" pitchFamily="18" charset="0"/>
              </a:rPr>
              <a:t>10.There is a local historical museum and 3 exhibition halls in our town. </a:t>
            </a:r>
            <a:endParaRPr lang="ru-RU" sz="4400" dirty="0" smtClean="0">
              <a:latin typeface="Times New Roman" pitchFamily="18" charset="0"/>
              <a:cs typeface="Times New Roman" pitchFamily="18" charset="0"/>
            </a:endParaRPr>
          </a:p>
          <a:p>
            <a:pPr eaLnBrk="1" fontAlgn="auto" hangingPunct="1">
              <a:spcAft>
                <a:spcPts val="0"/>
              </a:spcAft>
              <a:buFont typeface="Arial" panose="020B0604020202020204" pitchFamily="34" charset="0"/>
              <a:buNone/>
              <a:defRPr/>
            </a:pPr>
            <a:r>
              <a:rPr lang="en-US" sz="4400" dirty="0" smtClean="0">
                <a:latin typeface="Times New Roman" pitchFamily="18" charset="0"/>
                <a:cs typeface="Times New Roman" pitchFamily="18" charset="0"/>
              </a:rPr>
              <a:t>11.Mariya Filatova, two times Olympic Champion, lived in Leninsk-Kuznetsky many years ago. </a:t>
            </a:r>
            <a:endParaRPr lang="ru-RU" sz="4400" dirty="0" smtClean="0">
              <a:latin typeface="Times New Roman" pitchFamily="18" charset="0"/>
              <a:cs typeface="Times New Roman" pitchFamily="18" charset="0"/>
            </a:endParaRPr>
          </a:p>
          <a:p>
            <a:pPr eaLnBrk="1" fontAlgn="auto" hangingPunct="1">
              <a:spcAft>
                <a:spcPts val="0"/>
              </a:spcAft>
              <a:buFont typeface="Arial" panose="020B0604020202020204" pitchFamily="34" charset="0"/>
              <a:buNone/>
              <a:defRPr/>
            </a:pPr>
            <a:r>
              <a:rPr lang="en-US" sz="4400" dirty="0" smtClean="0"/>
              <a:t> </a:t>
            </a:r>
            <a:endParaRPr lang="ru-RU" sz="4400" dirty="0" smtClean="0"/>
          </a:p>
          <a:p>
            <a:pPr eaLnBrk="1" fontAlgn="auto" hangingPunct="1">
              <a:spcAft>
                <a:spcPts val="0"/>
              </a:spcAft>
              <a:buFont typeface="Arial" panose="020B0604020202020204" pitchFamily="34" charset="0"/>
              <a:buChar char="•"/>
              <a:defRPr/>
            </a:pPr>
            <a:endParaRPr lang="ru-RU"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7900988" cy="500063"/>
          </a:xfrm>
        </p:spPr>
        <p:txBody>
          <a:bodyPr rtlCol="0">
            <a:normAutofit fontScale="90000"/>
          </a:bodyPr>
          <a:lstStyle/>
          <a:p>
            <a:pPr eaLnBrk="1" fontAlgn="auto" hangingPunct="1">
              <a:spcAft>
                <a:spcPts val="0"/>
              </a:spcAft>
              <a:defRPr/>
            </a:pPr>
            <a:r>
              <a:rPr lang="ru-RU" sz="2400" b="1" dirty="0" smtClean="0"/>
              <a:t> </a:t>
            </a:r>
            <a:br>
              <a:rPr lang="ru-RU" sz="2400" b="1" dirty="0" smtClean="0"/>
            </a:br>
            <a:r>
              <a:rPr lang="ru-RU" sz="2400" b="1" dirty="0" smtClean="0"/>
              <a:t> </a:t>
            </a:r>
            <a:r>
              <a:rPr lang="en-US" sz="2400" b="1" dirty="0" smtClean="0"/>
              <a:t>Translate</a:t>
            </a:r>
            <a:r>
              <a:rPr lang="ru-RU" sz="2400" b="1" dirty="0" smtClean="0"/>
              <a:t>: </a:t>
            </a:r>
            <a:r>
              <a:rPr lang="ru-RU" sz="2400" dirty="0" smtClean="0"/>
              <a:t/>
            </a:r>
            <a:br>
              <a:rPr lang="ru-RU" sz="2400" dirty="0" smtClean="0"/>
            </a:br>
            <a:endParaRPr lang="ru-RU" sz="2400" dirty="0"/>
          </a:p>
        </p:txBody>
      </p:sp>
      <p:sp>
        <p:nvSpPr>
          <p:cNvPr id="28675" name="Содержимое 2"/>
          <p:cNvSpPr>
            <a:spLocks noGrp="1"/>
          </p:cNvSpPr>
          <p:nvPr>
            <p:ph idx="1"/>
          </p:nvPr>
        </p:nvSpPr>
        <p:spPr>
          <a:xfrm>
            <a:off x="214313" y="571500"/>
            <a:ext cx="8786812" cy="5929313"/>
          </a:xfrm>
        </p:spPr>
        <p:txBody>
          <a:bodyPr/>
          <a:lstStyle/>
          <a:p>
            <a:pPr algn="just" eaLnBrk="1" hangingPunct="1">
              <a:buFont typeface="Arial" charset="0"/>
              <a:buNone/>
            </a:pPr>
            <a:r>
              <a:rPr lang="ru-RU" sz="1600" dirty="0" smtClean="0">
                <a:latin typeface="Times New Roman" pitchFamily="18" charset="0"/>
                <a:cs typeface="Times New Roman" pitchFamily="18" charset="0"/>
              </a:rPr>
              <a:t>1.Сегодня Сибирь это высоко развитый - промышленный регион с развитой транспортной сетью.</a:t>
            </a:r>
          </a:p>
          <a:p>
            <a:pPr algn="just" eaLnBrk="1" hangingPunct="1">
              <a:buFont typeface="Arial" charset="0"/>
              <a:buNone/>
            </a:pPr>
            <a:r>
              <a:rPr lang="ru-RU" sz="1600" dirty="0" smtClean="0">
                <a:latin typeface="Times New Roman" pitchFamily="18" charset="0"/>
                <a:cs typeface="Times New Roman" pitchFamily="18" charset="0"/>
              </a:rPr>
              <a:t>2.Богатый природой, уникальный по своим климатическим и целебными свойствами край, придает очарование и своеобразие Сибири.</a:t>
            </a:r>
          </a:p>
          <a:p>
            <a:pPr algn="just" eaLnBrk="1" hangingPunct="1">
              <a:buFont typeface="Arial" charset="0"/>
              <a:buNone/>
            </a:pPr>
            <a:r>
              <a:rPr lang="ru-RU" sz="1600" dirty="0" smtClean="0">
                <a:latin typeface="Times New Roman" pitchFamily="18" charset="0"/>
                <a:cs typeface="Times New Roman" pitchFamily="18" charset="0"/>
              </a:rPr>
              <a:t>3.Сибирь сыграла особую роль в истории России в годы Великой Отечественной войны.</a:t>
            </a:r>
          </a:p>
          <a:p>
            <a:pPr algn="just" eaLnBrk="1" hangingPunct="1">
              <a:buFont typeface="Arial" charset="0"/>
              <a:buNone/>
            </a:pPr>
            <a:r>
              <a:rPr lang="ru-RU" sz="1600" dirty="0" smtClean="0">
                <a:latin typeface="Times New Roman" pitchFamily="18" charset="0"/>
                <a:cs typeface="Times New Roman" pitchFamily="18" charset="0"/>
              </a:rPr>
              <a:t>4.В Кемеровская область образована 26 января 1943 года.</a:t>
            </a:r>
          </a:p>
          <a:p>
            <a:pPr algn="just" eaLnBrk="1" hangingPunct="1">
              <a:buFont typeface="Arial" charset="0"/>
              <a:buNone/>
            </a:pPr>
            <a:r>
              <a:rPr lang="ru-RU" sz="1600" dirty="0" smtClean="0">
                <a:latin typeface="Times New Roman" pitchFamily="18" charset="0"/>
                <a:cs typeface="Times New Roman" pitchFamily="18" charset="0"/>
              </a:rPr>
              <a:t>5. Губернатор Кемеровской области  Сергей  </a:t>
            </a:r>
            <a:r>
              <a:rPr lang="ru-RU" sz="1600" dirty="0" err="1" smtClean="0">
                <a:latin typeface="Times New Roman" pitchFamily="18" charset="0"/>
                <a:cs typeface="Times New Roman" pitchFamily="18" charset="0"/>
              </a:rPr>
              <a:t>Цивилев</a:t>
            </a:r>
            <a:r>
              <a:rPr lang="ru-RU" sz="1600" dirty="0" smtClean="0">
                <a:latin typeface="Times New Roman" pitchFamily="18" charset="0"/>
                <a:cs typeface="Times New Roman" pitchFamily="18" charset="0"/>
              </a:rPr>
              <a:t>, он уделяет большое внимание развитию региона.</a:t>
            </a:r>
          </a:p>
          <a:p>
            <a:pPr algn="just" eaLnBrk="1" hangingPunct="1">
              <a:buFont typeface="Arial" charset="0"/>
              <a:buNone/>
            </a:pPr>
            <a:r>
              <a:rPr lang="ru-RU" sz="1600" dirty="0" smtClean="0">
                <a:latin typeface="Times New Roman" pitchFamily="18" charset="0"/>
                <a:cs typeface="Times New Roman" pitchFamily="18" charset="0"/>
              </a:rPr>
              <a:t>6.Кемеровская область является известной во всем мире, прежде всего полезными ископаемыми: железом, медью, золотом, металлами и др.</a:t>
            </a:r>
          </a:p>
          <a:p>
            <a:pPr algn="just" eaLnBrk="1" hangingPunct="1">
              <a:buFont typeface="Arial" charset="0"/>
              <a:buNone/>
            </a:pPr>
            <a:r>
              <a:rPr lang="ru-RU" sz="1600" dirty="0" smtClean="0">
                <a:latin typeface="Times New Roman" pitchFamily="18" charset="0"/>
                <a:cs typeface="Times New Roman" pitchFamily="18" charset="0"/>
              </a:rPr>
              <a:t>7.В 1721 Михайло Волков обнаружил черный уголь на правом берегу реки Томь.</a:t>
            </a:r>
          </a:p>
          <a:p>
            <a:pPr algn="just" eaLnBrk="1" hangingPunct="1">
              <a:buFont typeface="Arial" charset="0"/>
              <a:buNone/>
            </a:pPr>
            <a:r>
              <a:rPr lang="ru-RU" sz="1600" dirty="0" smtClean="0">
                <a:latin typeface="Times New Roman" pitchFamily="18" charset="0"/>
                <a:cs typeface="Times New Roman" pitchFamily="18" charset="0"/>
              </a:rPr>
              <a:t>8.Кемерово возник на месте старинных русских поселений. Первое название города было </a:t>
            </a:r>
            <a:r>
              <a:rPr lang="ru-RU" sz="1600" dirty="0" err="1" smtClean="0">
                <a:latin typeface="Times New Roman" pitchFamily="18" charset="0"/>
                <a:cs typeface="Times New Roman" pitchFamily="18" charset="0"/>
              </a:rPr>
              <a:t>Щегловск</a:t>
            </a:r>
            <a:r>
              <a:rPr lang="ru-RU" sz="1600" dirty="0" smtClean="0">
                <a:latin typeface="Times New Roman" pitchFamily="18" charset="0"/>
                <a:cs typeface="Times New Roman" pitchFamily="18" charset="0"/>
              </a:rPr>
              <a:t>.</a:t>
            </a:r>
          </a:p>
          <a:p>
            <a:pPr algn="just" eaLnBrk="1" hangingPunct="1">
              <a:buFont typeface="Arial" charset="0"/>
              <a:buNone/>
            </a:pPr>
            <a:r>
              <a:rPr lang="ru-RU" sz="1600" dirty="0" smtClean="0">
                <a:latin typeface="Times New Roman" pitchFamily="18" charset="0"/>
                <a:cs typeface="Times New Roman" pitchFamily="18" charset="0"/>
              </a:rPr>
              <a:t>9.Сегодня Кемерово-это современный производственный научный центр с культурно-экономическими связями со всеми регионами России и зарубежными странами.</a:t>
            </a:r>
          </a:p>
          <a:p>
            <a:pPr algn="just" eaLnBrk="1" hangingPunct="1">
              <a:buFont typeface="Arial" charset="0"/>
              <a:buNone/>
            </a:pPr>
            <a:r>
              <a:rPr lang="ru-RU" sz="1600" dirty="0" smtClean="0">
                <a:latin typeface="Times New Roman" pitchFamily="18" charset="0"/>
                <a:cs typeface="Times New Roman" pitchFamily="18" charset="0"/>
              </a:rPr>
              <a:t>10.Государственная филармония - крупнейшая  концертная организация в Кемеровской области.</a:t>
            </a:r>
          </a:p>
          <a:p>
            <a:pPr algn="just" eaLnBrk="1" hangingPunct="1">
              <a:buFont typeface="Arial" charset="0"/>
              <a:buNone/>
            </a:pPr>
            <a:r>
              <a:rPr lang="ru-RU" sz="1600" dirty="0" smtClean="0">
                <a:latin typeface="Times New Roman" pitchFamily="18" charset="0"/>
                <a:cs typeface="Times New Roman" pitchFamily="18" charset="0"/>
              </a:rPr>
              <a:t>11.Краеведческий музей был основан в 1920 году.</a:t>
            </a:r>
          </a:p>
          <a:p>
            <a:pPr algn="just" eaLnBrk="1" hangingPunct="1">
              <a:buFont typeface="Arial" charset="0"/>
              <a:buNone/>
            </a:pPr>
            <a:r>
              <a:rPr lang="ru-RU" sz="1600" dirty="0" smtClean="0">
                <a:latin typeface="Times New Roman" pitchFamily="18" charset="0"/>
                <a:cs typeface="Times New Roman" pitchFamily="18" charset="0"/>
              </a:rPr>
              <a:t>12.Музей "Томская </a:t>
            </a:r>
            <a:r>
              <a:rPr lang="ru-RU" sz="1600" dirty="0" err="1" smtClean="0">
                <a:latin typeface="Times New Roman" pitchFamily="18" charset="0"/>
                <a:cs typeface="Times New Roman" pitchFamily="18" charset="0"/>
              </a:rPr>
              <a:t>Писаница</a:t>
            </a:r>
            <a:r>
              <a:rPr lang="ru-RU" sz="1600" dirty="0" smtClean="0">
                <a:latin typeface="Times New Roman" pitchFamily="18" charset="0"/>
                <a:cs typeface="Times New Roman" pitchFamily="18" charset="0"/>
              </a:rPr>
              <a:t>" расположен в 50 км от Кемерово и занимает 152 </a:t>
            </a:r>
            <a:r>
              <a:rPr lang="ru-RU" sz="1600" baseline="30000" dirty="0" smtClean="0">
                <a:latin typeface="Times New Roman" pitchFamily="18" charset="0"/>
                <a:cs typeface="Times New Roman" pitchFamily="18" charset="0"/>
              </a:rPr>
              <a:t>км</a:t>
            </a:r>
            <a:r>
              <a:rPr lang="ru-RU" sz="1600" dirty="0" smtClean="0">
                <a:latin typeface="Times New Roman" pitchFamily="18" charset="0"/>
                <a:cs typeface="Times New Roman" pitchFamily="18" charset="0"/>
              </a:rPr>
              <a:t>.</a:t>
            </a:r>
          </a:p>
          <a:p>
            <a:pPr algn="just" eaLnBrk="1" hangingPunct="1">
              <a:buFont typeface="Arial" charset="0"/>
              <a:buNone/>
            </a:pPr>
            <a:r>
              <a:rPr lang="ru-RU" sz="1600" dirty="0" smtClean="0">
                <a:latin typeface="Times New Roman" pitchFamily="18" charset="0"/>
                <a:cs typeface="Times New Roman" pitchFamily="18" charset="0"/>
              </a:rPr>
              <a:t>13.Кемерово является наиболее важным образовательным центром в регионе.</a:t>
            </a:r>
          </a:p>
          <a:p>
            <a:pPr algn="just" eaLnBrk="1" hangingPunct="1">
              <a:buFont typeface="Arial" charset="0"/>
              <a:buNone/>
            </a:pPr>
            <a:r>
              <a:rPr lang="ru-RU" sz="1600" dirty="0" smtClean="0">
                <a:latin typeface="Times New Roman" pitchFamily="18" charset="0"/>
                <a:cs typeface="Times New Roman" pitchFamily="18" charset="0"/>
              </a:rPr>
              <a:t>14.Государственный университет является одним из старейших высших учебных заведений в Кемерово.</a:t>
            </a:r>
          </a:p>
          <a:p>
            <a:pPr algn="just" eaLnBrk="1" hangingPunct="1">
              <a:buFont typeface="Arial" charset="0"/>
              <a:buNone/>
            </a:pPr>
            <a:r>
              <a:rPr lang="ru-RU" sz="1600" dirty="0" smtClean="0">
                <a:latin typeface="Times New Roman" pitchFamily="18" charset="0"/>
                <a:cs typeface="Times New Roman" pitchFamily="18" charset="0"/>
              </a:rPr>
              <a:t>15.Кузбасс - это прекрасная страна. Не упустите шанс посетить его!</a:t>
            </a:r>
          </a:p>
          <a:p>
            <a:pPr eaLnBrk="1" hangingPunct="1">
              <a:buFont typeface="Arial" charset="0"/>
              <a:buNone/>
            </a:pPr>
            <a:r>
              <a:rPr lang="en-US" sz="1600" dirty="0" smtClean="0"/>
              <a:t> </a:t>
            </a:r>
            <a:endParaRPr lang="ru-RU" sz="1600" dirty="0" smtClean="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428604"/>
            <a:ext cx="9144000" cy="2585323"/>
          </a:xfrm>
          <a:prstGeom prst="rect">
            <a:avLst/>
          </a:prstGeom>
          <a:scene3d>
            <a:camera prst="isometricOffAxis1Right"/>
            <a:lightRig rig="threePt" dir="t"/>
          </a:scene3d>
        </p:spPr>
        <p:txBody>
          <a:bodyPr>
            <a:spAutoFit/>
          </a:bodyPr>
          <a:lstStyle/>
          <a:p>
            <a:pPr eaLnBrk="1" hangingPunct="1">
              <a:defRPr/>
            </a:pPr>
            <a:endParaRPr lang="en-US" sz="5400" b="1" dirty="0">
              <a:solidFill>
                <a:srgbClr val="C00000"/>
              </a:solidFill>
              <a:latin typeface="Bookman Old Style" pitchFamily="18" charset="0"/>
            </a:endParaRPr>
          </a:p>
          <a:p>
            <a:pPr eaLnBrk="1" hangingPunct="1">
              <a:defRPr/>
            </a:pPr>
            <a:endParaRPr lang="en-US" sz="5400" b="1" dirty="0">
              <a:solidFill>
                <a:srgbClr val="C00000"/>
              </a:solidFill>
              <a:latin typeface="Bookman Old Style" pitchFamily="18" charset="0"/>
            </a:endParaRPr>
          </a:p>
          <a:p>
            <a:pPr eaLnBrk="1" hangingPunct="1">
              <a:defRPr/>
            </a:pPr>
            <a:r>
              <a:rPr lang="en-US" sz="5400" b="1" dirty="0">
                <a:solidFill>
                  <a:srgbClr val="C00000"/>
                </a:solidFill>
                <a:latin typeface="Bookman Old Style" pitchFamily="18" charset="0"/>
              </a:rPr>
              <a:t>WELCOME TO KUZBASS!</a:t>
            </a:r>
            <a:endParaRPr lang="ru-RU" sz="54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Заголовок 1"/>
          <p:cNvSpPr>
            <a:spLocks noGrp="1"/>
          </p:cNvSpPr>
          <p:nvPr>
            <p:ph type="title"/>
          </p:nvPr>
        </p:nvSpPr>
        <p:spPr>
          <a:xfrm>
            <a:off x="500063" y="1643063"/>
            <a:ext cx="8229600" cy="1928812"/>
          </a:xfrm>
        </p:spPr>
        <p:txBody>
          <a:bodyPr/>
          <a:lstStyle/>
          <a:p>
            <a:pPr eaLnBrk="1" hangingPunct="1"/>
            <a:r>
              <a:rPr lang="en-US" b="1" smtClean="0">
                <a:solidFill>
                  <a:srgbClr val="0070C0"/>
                </a:solidFill>
                <a:latin typeface="Times New Roman" pitchFamily="18" charset="0"/>
              </a:rPr>
              <a:t>Thank you for your </a:t>
            </a:r>
            <a:r>
              <a:rPr lang="ru-RU" b="1" smtClean="0">
                <a:solidFill>
                  <a:srgbClr val="0070C0"/>
                </a:solidFill>
                <a:latin typeface="Times New Roman" pitchFamily="18" charset="0"/>
              </a:rPr>
              <a:t>attention</a:t>
            </a:r>
            <a:r>
              <a:rPr lang="en-US" b="1" smtClean="0">
                <a:solidFill>
                  <a:srgbClr val="0070C0"/>
                </a:solidFill>
                <a:latin typeface="Times New Roman" pitchFamily="18" charset="0"/>
              </a:rPr>
              <a:t>!</a:t>
            </a:r>
            <a:endParaRPr lang="ru-RU" b="1" smtClean="0">
              <a:solidFill>
                <a:srgbClr val="0070C0"/>
              </a:solidFill>
              <a:latin typeface="Times New Roman"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Прямоугольник 1"/>
          <p:cNvSpPr>
            <a:spLocks noChangeArrowheads="1"/>
          </p:cNvSpPr>
          <p:nvPr/>
        </p:nvSpPr>
        <p:spPr bwMode="auto">
          <a:xfrm>
            <a:off x="0" y="214313"/>
            <a:ext cx="9144000" cy="584200"/>
          </a:xfrm>
          <a:prstGeom prst="rect">
            <a:avLst/>
          </a:prstGeom>
          <a:noFill/>
          <a:ln w="9525">
            <a:noFill/>
            <a:miter lim="800000"/>
            <a:headEnd/>
            <a:tailEnd/>
          </a:ln>
        </p:spPr>
        <p:txBody>
          <a:bodyPr>
            <a:spAutoFit/>
          </a:bodyPr>
          <a:lstStyle/>
          <a:p>
            <a:r>
              <a:rPr lang="en-US" sz="3200" b="1">
                <a:latin typeface="Arial Narrow" pitchFamily="34" charset="0"/>
                <a:cs typeface="Times New Roman" pitchFamily="18" charset="0"/>
              </a:rPr>
              <a:t>FEDERAL SUBJECTS </a:t>
            </a:r>
            <a:r>
              <a:rPr lang="ru-RU" sz="3200" b="1">
                <a:latin typeface="Arial Narrow" pitchFamily="34" charset="0"/>
                <a:cs typeface="Times New Roman" pitchFamily="18" charset="0"/>
              </a:rPr>
              <a:t> </a:t>
            </a:r>
            <a:r>
              <a:rPr lang="en-US" sz="3200" b="1">
                <a:latin typeface="Arial Narrow" pitchFamily="34" charset="0"/>
                <a:cs typeface="Times New Roman" pitchFamily="18" charset="0"/>
              </a:rPr>
              <a:t>OF THE  RUSSIAN  FEDERATION</a:t>
            </a:r>
            <a:endParaRPr lang="ru-RU" sz="3200" b="1">
              <a:latin typeface="Arial Narrow" pitchFamily="34" charset="0"/>
            </a:endParaRPr>
          </a:p>
        </p:txBody>
      </p:sp>
      <p:sp>
        <p:nvSpPr>
          <p:cNvPr id="4099" name="Прямоугольник 4"/>
          <p:cNvSpPr>
            <a:spLocks noChangeArrowheads="1"/>
          </p:cNvSpPr>
          <p:nvPr/>
        </p:nvSpPr>
        <p:spPr bwMode="auto">
          <a:xfrm>
            <a:off x="0" y="928688"/>
            <a:ext cx="8929688" cy="4975225"/>
          </a:xfrm>
          <a:prstGeom prst="rect">
            <a:avLst/>
          </a:prstGeom>
          <a:noFill/>
          <a:ln w="9525">
            <a:noFill/>
            <a:miter lim="800000"/>
            <a:headEnd/>
            <a:tailEnd/>
          </a:ln>
        </p:spPr>
        <p:txBody>
          <a:bodyPr>
            <a:spAutoFit/>
          </a:bodyPr>
          <a:lstStyle/>
          <a:p>
            <a:pPr algn="just"/>
            <a:r>
              <a:rPr lang="ru-RU" sz="2800" i="1">
                <a:solidFill>
                  <a:srgbClr val="000000"/>
                </a:solidFill>
                <a:latin typeface="Times New Roman" pitchFamily="18" charset="0"/>
                <a:cs typeface="Calibri" pitchFamily="34" charset="0"/>
              </a:rPr>
              <a:t> - </a:t>
            </a:r>
            <a:r>
              <a:rPr lang="en-US" sz="2800">
                <a:solidFill>
                  <a:srgbClr val="000000"/>
                </a:solidFill>
                <a:latin typeface="Times New Roman" pitchFamily="18" charset="0"/>
                <a:cs typeface="Calibri" pitchFamily="34" charset="0"/>
              </a:rPr>
              <a:t>Tyumen region  with the Khanty-Mansi </a:t>
            </a:r>
            <a:r>
              <a:rPr lang="ru-RU" sz="2800">
                <a:solidFill>
                  <a:srgbClr val="000000"/>
                </a:solidFill>
                <a:latin typeface="Times New Roman" pitchFamily="18" charset="0"/>
                <a:cs typeface="Calibri" pitchFamily="34" charset="0"/>
              </a:rPr>
              <a:t>А</a:t>
            </a:r>
            <a:r>
              <a:rPr lang="en-US" sz="2800">
                <a:solidFill>
                  <a:srgbClr val="000000"/>
                </a:solidFill>
                <a:latin typeface="Times New Roman" pitchFamily="18" charset="0"/>
                <a:cs typeface="Calibri" pitchFamily="34" charset="0"/>
              </a:rPr>
              <a:t>utonomous area </a:t>
            </a:r>
            <a:r>
              <a:rPr lang="ru-RU" sz="2800">
                <a:solidFill>
                  <a:srgbClr val="000000"/>
                </a:solidFill>
                <a:latin typeface="Times New Roman" pitchFamily="18" charset="0"/>
                <a:cs typeface="Calibri" pitchFamily="34" charset="0"/>
              </a:rPr>
              <a:t> </a:t>
            </a:r>
            <a:r>
              <a:rPr lang="en-US" sz="2800">
                <a:solidFill>
                  <a:srgbClr val="000000"/>
                </a:solidFill>
                <a:latin typeface="Times New Roman" pitchFamily="18" charset="0"/>
                <a:cs typeface="Calibri" pitchFamily="34" charset="0"/>
              </a:rPr>
              <a:t>and Yamal-Nenets </a:t>
            </a:r>
            <a:r>
              <a:rPr lang="ru-RU" sz="2800">
                <a:solidFill>
                  <a:srgbClr val="000000"/>
                </a:solidFill>
                <a:latin typeface="Times New Roman" pitchFamily="18" charset="0"/>
                <a:cs typeface="Calibri" pitchFamily="34" charset="0"/>
              </a:rPr>
              <a:t>А</a:t>
            </a:r>
            <a:r>
              <a:rPr lang="en-US" sz="2800">
                <a:solidFill>
                  <a:srgbClr val="000000"/>
                </a:solidFill>
                <a:latin typeface="Times New Roman" pitchFamily="18" charset="0"/>
                <a:cs typeface="Calibri" pitchFamily="34" charset="0"/>
              </a:rPr>
              <a:t>utonomous area </a:t>
            </a:r>
            <a:endParaRPr lang="ru-RU" sz="2800">
              <a:solidFill>
                <a:srgbClr val="000000"/>
              </a:solidFill>
            </a:endParaRPr>
          </a:p>
          <a:p>
            <a:pPr algn="just">
              <a:lnSpc>
                <a:spcPct val="150000"/>
              </a:lnSpc>
            </a:pPr>
            <a:r>
              <a:rPr lang="ru-RU" sz="2800">
                <a:solidFill>
                  <a:srgbClr val="000000"/>
                </a:solidFill>
                <a:latin typeface="Times New Roman" pitchFamily="18" charset="0"/>
                <a:cs typeface="Calibri" pitchFamily="34" charset="0"/>
              </a:rPr>
              <a:t> - </a:t>
            </a:r>
            <a:r>
              <a:rPr lang="en-US" sz="2800">
                <a:solidFill>
                  <a:srgbClr val="000000"/>
                </a:solidFill>
                <a:latin typeface="Times New Roman" pitchFamily="18" charset="0"/>
                <a:cs typeface="Calibri" pitchFamily="34" charset="0"/>
              </a:rPr>
              <a:t>Kemerovo region /Kuzbass/</a:t>
            </a:r>
          </a:p>
          <a:p>
            <a:pPr algn="just">
              <a:lnSpc>
                <a:spcPct val="150000"/>
              </a:lnSpc>
            </a:pPr>
            <a:r>
              <a:rPr lang="ru-RU" sz="2800">
                <a:solidFill>
                  <a:srgbClr val="000000"/>
                </a:solidFill>
                <a:latin typeface="Times New Roman" pitchFamily="18" charset="0"/>
                <a:cs typeface="Calibri" pitchFamily="34" charset="0"/>
              </a:rPr>
              <a:t>- </a:t>
            </a:r>
            <a:r>
              <a:rPr lang="en-US" sz="2800">
                <a:solidFill>
                  <a:srgbClr val="000000"/>
                </a:solidFill>
                <a:latin typeface="Times New Roman" pitchFamily="18" charset="0"/>
                <a:cs typeface="Calibri" pitchFamily="34" charset="0"/>
              </a:rPr>
              <a:t>the Republic of  Altai</a:t>
            </a:r>
            <a:r>
              <a:rPr lang="en-US" sz="2800">
                <a:solidFill>
                  <a:srgbClr val="000000"/>
                </a:solidFill>
                <a:latin typeface="Calibri" pitchFamily="34" charset="0"/>
                <a:cs typeface="Calibri" pitchFamily="34" charset="0"/>
              </a:rPr>
              <a:t> </a:t>
            </a:r>
            <a:r>
              <a:rPr lang="en-US" sz="2800">
                <a:solidFill>
                  <a:srgbClr val="000000"/>
                </a:solidFill>
                <a:latin typeface="Times New Roman" pitchFamily="18" charset="0"/>
                <a:cs typeface="Calibri" pitchFamily="34" charset="0"/>
              </a:rPr>
              <a:t> </a:t>
            </a:r>
            <a:endParaRPr lang="ru-RU" sz="2800">
              <a:solidFill>
                <a:srgbClr val="000000"/>
              </a:solidFill>
            </a:endParaRPr>
          </a:p>
          <a:p>
            <a:pPr algn="just">
              <a:lnSpc>
                <a:spcPct val="150000"/>
              </a:lnSpc>
            </a:pPr>
            <a:r>
              <a:rPr lang="ru-RU" sz="2800">
                <a:solidFill>
                  <a:srgbClr val="000000"/>
                </a:solidFill>
                <a:latin typeface="Times New Roman" pitchFamily="18" charset="0"/>
                <a:cs typeface="Calibri" pitchFamily="34" charset="0"/>
              </a:rPr>
              <a:t> - </a:t>
            </a:r>
            <a:r>
              <a:rPr lang="en-US" sz="2800">
                <a:solidFill>
                  <a:srgbClr val="000000"/>
                </a:solidFill>
                <a:latin typeface="Times New Roman" pitchFamily="18" charset="0"/>
                <a:cs typeface="Calibri" pitchFamily="34" charset="0"/>
              </a:rPr>
              <a:t>Altai Krai </a:t>
            </a:r>
            <a:endParaRPr lang="ru-RU" sz="2800">
              <a:solidFill>
                <a:srgbClr val="000000"/>
              </a:solidFill>
            </a:endParaRPr>
          </a:p>
          <a:p>
            <a:pPr algn="just">
              <a:lnSpc>
                <a:spcPct val="150000"/>
              </a:lnSpc>
            </a:pPr>
            <a:r>
              <a:rPr lang="ru-RU" sz="2800">
                <a:solidFill>
                  <a:srgbClr val="000000"/>
                </a:solidFill>
                <a:latin typeface="Times New Roman" pitchFamily="18" charset="0"/>
                <a:cs typeface="Calibri" pitchFamily="34" charset="0"/>
              </a:rPr>
              <a:t> - </a:t>
            </a:r>
            <a:r>
              <a:rPr lang="en-US" sz="2800">
                <a:solidFill>
                  <a:srgbClr val="000000"/>
                </a:solidFill>
                <a:latin typeface="Times New Roman" pitchFamily="18" charset="0"/>
                <a:cs typeface="Calibri" pitchFamily="34" charset="0"/>
              </a:rPr>
              <a:t>Omsk region </a:t>
            </a:r>
            <a:endParaRPr lang="ru-RU" sz="2800">
              <a:solidFill>
                <a:srgbClr val="000000"/>
              </a:solidFill>
            </a:endParaRPr>
          </a:p>
          <a:p>
            <a:pPr algn="just">
              <a:lnSpc>
                <a:spcPct val="150000"/>
              </a:lnSpc>
            </a:pPr>
            <a:r>
              <a:rPr lang="ru-RU" sz="2800">
                <a:solidFill>
                  <a:srgbClr val="000000"/>
                </a:solidFill>
                <a:latin typeface="Times New Roman" pitchFamily="18" charset="0"/>
                <a:cs typeface="Calibri" pitchFamily="34" charset="0"/>
              </a:rPr>
              <a:t> - </a:t>
            </a:r>
            <a:r>
              <a:rPr lang="en-US" sz="2800">
                <a:solidFill>
                  <a:srgbClr val="000000"/>
                </a:solidFill>
                <a:latin typeface="Times New Roman" pitchFamily="18" charset="0"/>
                <a:cs typeface="Calibri" pitchFamily="34" charset="0"/>
              </a:rPr>
              <a:t>Tomsk region </a:t>
            </a:r>
            <a:endParaRPr lang="ru-RU" sz="2800">
              <a:solidFill>
                <a:srgbClr val="000000"/>
              </a:solidFill>
            </a:endParaRPr>
          </a:p>
          <a:p>
            <a:pPr algn="just">
              <a:lnSpc>
                <a:spcPct val="150000"/>
              </a:lnSpc>
            </a:pPr>
            <a:r>
              <a:rPr lang="ru-RU" sz="2800">
                <a:solidFill>
                  <a:srgbClr val="000000"/>
                </a:solidFill>
                <a:latin typeface="Times New Roman" pitchFamily="18" charset="0"/>
                <a:cs typeface="Calibri" pitchFamily="34" charset="0"/>
              </a:rPr>
              <a:t> - </a:t>
            </a:r>
            <a:r>
              <a:rPr lang="en-US" sz="2800">
                <a:solidFill>
                  <a:srgbClr val="000000"/>
                </a:solidFill>
                <a:latin typeface="Times New Roman" pitchFamily="18" charset="0"/>
                <a:cs typeface="Calibri" pitchFamily="34" charset="0"/>
              </a:rPr>
              <a:t>Novosibirsk region</a:t>
            </a:r>
            <a:endParaRPr lang="en-US" sz="2800">
              <a:solidFill>
                <a:srgbClr val="000000"/>
              </a:solidFill>
            </a:endParaRPr>
          </a:p>
        </p:txBody>
      </p:sp>
      <p:pic>
        <p:nvPicPr>
          <p:cNvPr id="4100" name="Picture 2" descr="C:\Documents and Settings\Admin\Рабочий стол\world-map-russia1.jpg"/>
          <p:cNvPicPr>
            <a:picLocks noChangeAspect="1" noChangeArrowheads="1"/>
          </p:cNvPicPr>
          <p:nvPr/>
        </p:nvPicPr>
        <p:blipFill>
          <a:blip r:embed="rId2"/>
          <a:srcRect/>
          <a:stretch>
            <a:fillRect/>
          </a:stretch>
        </p:blipFill>
        <p:spPr bwMode="auto">
          <a:xfrm>
            <a:off x="3500438" y="2500313"/>
            <a:ext cx="5286375" cy="4108450"/>
          </a:xfrm>
          <a:prstGeom prst="rect">
            <a:avLst/>
          </a:prstGeom>
          <a:noFill/>
          <a:ln w="9525">
            <a:noFill/>
            <a:miter lim="800000"/>
            <a:headEnd/>
            <a:tailEnd/>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Содержимое 2"/>
          <p:cNvSpPr>
            <a:spLocks noGrp="1"/>
          </p:cNvSpPr>
          <p:nvPr>
            <p:ph idx="1"/>
          </p:nvPr>
        </p:nvSpPr>
        <p:spPr>
          <a:xfrm>
            <a:off x="0" y="0"/>
            <a:ext cx="9144000" cy="6643688"/>
          </a:xfrm>
        </p:spPr>
        <p:txBody>
          <a:bodyPr/>
          <a:lstStyle/>
          <a:p>
            <a:pPr algn="ctr" eaLnBrk="1" hangingPunct="1">
              <a:buFont typeface="Arial" charset="0"/>
              <a:buNone/>
            </a:pPr>
            <a:r>
              <a:rPr lang="ru-RU" sz="2400" b="1" dirty="0" smtClean="0">
                <a:latin typeface="Times New Roman" pitchFamily="18" charset="0"/>
                <a:cs typeface="Times New Roman" pitchFamily="18" charset="0"/>
              </a:rPr>
              <a:t>АКТУАЛЬНОСТЬ ВЫБОРА ТЕМЫ</a:t>
            </a:r>
          </a:p>
          <a:p>
            <a:pPr algn="ctr" eaLnBrk="1" hangingPunct="1">
              <a:lnSpc>
                <a:spcPct val="150000"/>
              </a:lnSpc>
              <a:buFont typeface="Arial" charset="0"/>
              <a:buNone/>
            </a:pPr>
            <a:r>
              <a:rPr lang="ru-RU" sz="2800" dirty="0" smtClean="0">
                <a:latin typeface="Times New Roman" pitchFamily="18" charset="0"/>
                <a:cs typeface="Times New Roman" pitchFamily="18" charset="0"/>
              </a:rPr>
              <a:t>        </a:t>
            </a:r>
            <a:r>
              <a:rPr lang="ru-RU" sz="2700" dirty="0" smtClean="0">
                <a:latin typeface="Times New Roman" pitchFamily="18" charset="0"/>
                <a:cs typeface="Times New Roman" pitchFamily="18" charset="0"/>
              </a:rPr>
              <a:t>В последнее время воспитание чувства патриотизма приобретает  всё  большее  общественное значение и становится задачей государственной важности. Именно акцент на знание истории народа, его культуры поможет в дальнейшем с уважением и интересом относиться к культурным традициям своего народа.</a:t>
            </a:r>
            <a:endParaRPr lang="ru-RU" sz="2700" b="1" dirty="0" smtClean="0">
              <a:latin typeface="Times New Roman" pitchFamily="18" charset="0"/>
              <a:cs typeface="Times New Roman" pitchFamily="18" charset="0"/>
            </a:endParaRPr>
          </a:p>
          <a:p>
            <a:pPr algn="ctr" eaLnBrk="1" hangingPunct="1">
              <a:lnSpc>
                <a:spcPct val="150000"/>
              </a:lnSpc>
              <a:buFont typeface="Arial" charset="0"/>
              <a:buNone/>
            </a:pPr>
            <a:r>
              <a:rPr lang="ru-RU" sz="2700" dirty="0" smtClean="0">
                <a:latin typeface="Times New Roman" pitchFamily="18" charset="0"/>
                <a:cs typeface="Times New Roman" pitchFamily="18" charset="0"/>
              </a:rPr>
              <a:t>        Учащиеся должны знать не только страну изучаемого языка, но и страну, край, район, в котором они живут.  Часто ребята знают о стране изучаемого языка больше, чем о своей собственной стране, своем крае. </a:t>
            </a:r>
            <a:endParaRPr lang="en-US" sz="2700" dirty="0" smtClean="0">
              <a:latin typeface="Times New Roman" pitchFamily="18" charset="0"/>
              <a:cs typeface="Times New Roman" pitchFamily="18"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4313" y="0"/>
            <a:ext cx="8929687" cy="5840413"/>
          </a:xfrm>
        </p:spPr>
        <p:txBody>
          <a:bodyPr rtlCol="0">
            <a:normAutofit fontScale="25000" lnSpcReduction="20000"/>
          </a:bodyPr>
          <a:lstStyle/>
          <a:p>
            <a:pPr marL="0" indent="0" algn="ctr" eaLnBrk="1" fontAlgn="auto" hangingPunct="1">
              <a:lnSpc>
                <a:spcPct val="170000"/>
              </a:lnSpc>
              <a:spcAft>
                <a:spcPts val="0"/>
              </a:spcAft>
              <a:buFont typeface="Arial" panose="020B0604020202020204" pitchFamily="34" charset="0"/>
              <a:buNone/>
              <a:defRPr/>
            </a:pPr>
            <a:r>
              <a:rPr lang="ru-RU" sz="9600" dirty="0" smtClean="0">
                <a:latin typeface="Times New Roman" pitchFamily="18" charset="0"/>
                <a:cs typeface="Times New Roman" pitchFamily="18" charset="0"/>
              </a:rPr>
              <a:t>    </a:t>
            </a:r>
            <a:r>
              <a:rPr lang="ru-RU" sz="10400" dirty="0" smtClean="0">
                <a:latin typeface="Times New Roman" pitchFamily="18" charset="0"/>
                <a:cs typeface="Times New Roman" pitchFamily="18" charset="0"/>
              </a:rPr>
              <a:t>В нашем изменчивом мире важны межкультурные связи. О чем мы можем рассказать своим зарубежным друзьям? Прежде всего, о земле, на которой живем, о нашей малой родине, дорогих нашему сердцу Кузбассе. Многие  учащиеся школ нашего края, которые, успешно изучая английский язык, имеют возможность практического его применения, принимая участие в конкурсах  и олимпиадах.       </a:t>
            </a:r>
          </a:p>
          <a:p>
            <a:pPr marL="0" indent="0" algn="ctr" eaLnBrk="1" fontAlgn="auto" hangingPunct="1">
              <a:lnSpc>
                <a:spcPct val="170000"/>
              </a:lnSpc>
              <a:spcAft>
                <a:spcPts val="0"/>
              </a:spcAft>
              <a:buFont typeface="Arial" panose="020B0604020202020204" pitchFamily="34" charset="0"/>
              <a:buNone/>
              <a:defRPr/>
            </a:pPr>
            <a:r>
              <a:rPr lang="ru-RU" sz="10400" dirty="0" smtClean="0">
                <a:latin typeface="Times New Roman" pitchFamily="18" charset="0"/>
                <a:cs typeface="Times New Roman" pitchFamily="18" charset="0"/>
              </a:rPr>
              <a:t>   Британцы </a:t>
            </a:r>
            <a:r>
              <a:rPr lang="en-US" sz="10400" dirty="0" smtClean="0">
                <a:latin typeface="Times New Roman" pitchFamily="18" charset="0"/>
                <a:cs typeface="Times New Roman" pitchFamily="18" charset="0"/>
              </a:rPr>
              <a:t>  </a:t>
            </a:r>
            <a:r>
              <a:rPr lang="ru-RU" sz="10400" dirty="0" smtClean="0">
                <a:latin typeface="Times New Roman" pitchFamily="18" charset="0"/>
                <a:cs typeface="Times New Roman" pitchFamily="18" charset="0"/>
              </a:rPr>
              <a:t>говорят</a:t>
            </a:r>
            <a:r>
              <a:rPr lang="en-US" sz="10400" dirty="0" smtClean="0">
                <a:latin typeface="Times New Roman" pitchFamily="18" charset="0"/>
                <a:cs typeface="Times New Roman" pitchFamily="18" charset="0"/>
              </a:rPr>
              <a:t>: «There is no place like home». </a:t>
            </a:r>
            <a:r>
              <a:rPr lang="ru-RU" sz="10400" dirty="0" smtClean="0">
                <a:latin typeface="Times New Roman" pitchFamily="18" charset="0"/>
                <a:cs typeface="Times New Roman" pitchFamily="18" charset="0"/>
              </a:rPr>
              <a:t>И мы, люди, проживающие в Кузбассе тоже их поддерживаем и готовы рассказать о нашем замечательном крае не только здесь, на своей родине, но и за рубежом. </a:t>
            </a:r>
          </a:p>
          <a:p>
            <a:pPr eaLnBrk="1" fontAlgn="auto" hangingPunct="1">
              <a:lnSpc>
                <a:spcPct val="120000"/>
              </a:lnSpc>
              <a:spcAft>
                <a:spcPts val="0"/>
              </a:spcAft>
              <a:buFont typeface="Arial" panose="020B0604020202020204" pitchFamily="34" charset="0"/>
              <a:buNone/>
              <a:defRPr/>
            </a:pPr>
            <a:endParaRPr lang="ru-RU" sz="10400" dirty="0" smtClean="0">
              <a:latin typeface="Times New Roman" pitchFamily="18" charset="0"/>
              <a:cs typeface="Times New Roman" pitchFamily="18"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Содержимое 2"/>
          <p:cNvSpPr>
            <a:spLocks noGrp="1"/>
          </p:cNvSpPr>
          <p:nvPr>
            <p:ph idx="1"/>
          </p:nvPr>
        </p:nvSpPr>
        <p:spPr>
          <a:xfrm>
            <a:off x="457200" y="428625"/>
            <a:ext cx="8229600" cy="5697538"/>
          </a:xfrm>
        </p:spPr>
        <p:txBody>
          <a:bodyPr/>
          <a:lstStyle/>
          <a:p>
            <a:pPr marL="0" indent="0" eaLnBrk="1" hangingPunct="1">
              <a:lnSpc>
                <a:spcPct val="150000"/>
              </a:lnSpc>
              <a:buFont typeface="Arial" charset="0"/>
              <a:buNone/>
            </a:pPr>
            <a:r>
              <a:rPr lang="ru-RU" sz="3000" dirty="0" smtClean="0">
                <a:latin typeface="Times New Roman" pitchFamily="18" charset="0"/>
                <a:cs typeface="Times New Roman" pitchFamily="18" charset="0"/>
              </a:rPr>
              <a:t>  </a:t>
            </a:r>
            <a:endParaRPr lang="ru-RU" sz="2800" dirty="0" smtClean="0">
              <a:latin typeface="Times New Roman" pitchFamily="18" charset="0"/>
              <a:cs typeface="Times New Roman" pitchFamily="18" charset="0"/>
            </a:endParaRPr>
          </a:p>
          <a:p>
            <a:pPr marL="0" indent="0" algn="ctr" eaLnBrk="1" hangingPunct="1">
              <a:lnSpc>
                <a:spcPct val="150000"/>
              </a:lnSpc>
              <a:buFont typeface="Arial" charset="0"/>
              <a:buNone/>
            </a:pPr>
            <a:r>
              <a:rPr lang="ru-RU" sz="3000" dirty="0" smtClean="0">
                <a:latin typeface="Times New Roman" pitchFamily="18" charset="0"/>
                <a:cs typeface="Times New Roman" pitchFamily="18" charset="0"/>
              </a:rPr>
              <a:t> </a:t>
            </a:r>
            <a:r>
              <a:rPr lang="ru-RU" sz="2800" dirty="0" smtClean="0">
                <a:latin typeface="Times New Roman" pitchFamily="18" charset="0"/>
                <a:cs typeface="Times New Roman" pitchFamily="18" charset="0"/>
              </a:rPr>
              <a:t>Предлагаемый  материал  будет полезен учителям, воспитателям, они могут использовать его для воспитания у учащихся чувства патриотизма, любви к родному краю, малой родине в процессе преподавания английского языка.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Заголовок 1"/>
          <p:cNvSpPr>
            <a:spLocks noGrp="1"/>
          </p:cNvSpPr>
          <p:nvPr>
            <p:ph type="title"/>
          </p:nvPr>
        </p:nvSpPr>
        <p:spPr>
          <a:xfrm>
            <a:off x="1000125" y="4800600"/>
            <a:ext cx="7572375" cy="1200150"/>
          </a:xfrm>
        </p:spPr>
        <p:txBody>
          <a:bodyPr/>
          <a:lstStyle/>
          <a:p>
            <a:pPr eaLnBrk="1" hangingPunct="1"/>
            <a:r>
              <a:rPr lang="en-US" sz="2800" i="1" smtClean="0">
                <a:solidFill>
                  <a:srgbClr val="000000"/>
                </a:solidFill>
                <a:latin typeface="Bookman Old Style" pitchFamily="18" charset="0"/>
              </a:rPr>
              <a:t/>
            </a:r>
            <a:br>
              <a:rPr lang="en-US" sz="2800" i="1" smtClean="0">
                <a:solidFill>
                  <a:srgbClr val="000000"/>
                </a:solidFill>
                <a:latin typeface="Bookman Old Style" pitchFamily="18" charset="0"/>
              </a:rPr>
            </a:br>
            <a:r>
              <a:rPr lang="en-US" sz="2800" i="1" smtClean="0">
                <a:solidFill>
                  <a:srgbClr val="000000"/>
                </a:solidFill>
                <a:latin typeface="Bookman Old Style" pitchFamily="18" charset="0"/>
              </a:rPr>
              <a:t/>
            </a:r>
            <a:br>
              <a:rPr lang="en-US" sz="2800" i="1" smtClean="0">
                <a:solidFill>
                  <a:srgbClr val="000000"/>
                </a:solidFill>
                <a:latin typeface="Bookman Old Style" pitchFamily="18" charset="0"/>
              </a:rPr>
            </a:br>
            <a:r>
              <a:rPr lang="en-US" sz="2800" i="1" smtClean="0">
                <a:solidFill>
                  <a:srgbClr val="000000"/>
                </a:solidFill>
                <a:latin typeface="Bookman Old Style" pitchFamily="18" charset="0"/>
              </a:rPr>
              <a:t/>
            </a:r>
            <a:br>
              <a:rPr lang="en-US" sz="2800" i="1" smtClean="0">
                <a:solidFill>
                  <a:srgbClr val="000000"/>
                </a:solidFill>
                <a:latin typeface="Bookman Old Style" pitchFamily="18" charset="0"/>
              </a:rPr>
            </a:br>
            <a:r>
              <a:rPr lang="en-US" sz="2800" i="1" smtClean="0">
                <a:solidFill>
                  <a:srgbClr val="000000"/>
                </a:solidFill>
                <a:latin typeface="Bookman Old Style" pitchFamily="18" charset="0"/>
              </a:rPr>
              <a:t/>
            </a:r>
            <a:br>
              <a:rPr lang="en-US" sz="2800" i="1" smtClean="0">
                <a:solidFill>
                  <a:srgbClr val="000000"/>
                </a:solidFill>
                <a:latin typeface="Bookman Old Style" pitchFamily="18" charset="0"/>
              </a:rPr>
            </a:br>
            <a:r>
              <a:rPr lang="en-US" sz="2800" i="1" smtClean="0">
                <a:solidFill>
                  <a:srgbClr val="000000"/>
                </a:solidFill>
                <a:latin typeface="Bookman Old Style" pitchFamily="18" charset="0"/>
              </a:rPr>
              <a:t/>
            </a:r>
            <a:br>
              <a:rPr lang="en-US" sz="2800" i="1" smtClean="0">
                <a:solidFill>
                  <a:srgbClr val="000000"/>
                </a:solidFill>
                <a:latin typeface="Bookman Old Style" pitchFamily="18" charset="0"/>
              </a:rPr>
            </a:br>
            <a:r>
              <a:rPr lang="ru-RU" sz="2800" i="1" smtClean="0">
                <a:solidFill>
                  <a:srgbClr val="000000"/>
                </a:solidFill>
                <a:latin typeface="Bookman Old Style" pitchFamily="18" charset="0"/>
              </a:rPr>
              <a:t/>
            </a:r>
            <a:br>
              <a:rPr lang="ru-RU" sz="2800" i="1" smtClean="0">
                <a:solidFill>
                  <a:srgbClr val="000000"/>
                </a:solidFill>
                <a:latin typeface="Bookman Old Style" pitchFamily="18" charset="0"/>
              </a:rPr>
            </a:br>
            <a:r>
              <a:rPr lang="en-US" sz="2800" smtClean="0">
                <a:solidFill>
                  <a:srgbClr val="000000"/>
                </a:solidFill>
                <a:latin typeface="Bookman Old Style" pitchFamily="18" charset="0"/>
              </a:rPr>
              <a:t>Location of Kemerovo region in Russia</a:t>
            </a:r>
            <a:endParaRPr lang="ru-RU" sz="2800" smtClean="0"/>
          </a:p>
        </p:txBody>
      </p:sp>
      <p:pic>
        <p:nvPicPr>
          <p:cNvPr id="5123" name="Рисунок 4" descr="Map of Russia - Kemerovo Oblast (2008-03).svg">
            <a:hlinkClick r:id="rId2"/>
          </p:cNvPr>
          <p:cNvPicPr>
            <a:picLocks noGrp="1"/>
          </p:cNvPicPr>
          <p:nvPr>
            <p:ph type="pic" idx="1"/>
          </p:nvPr>
        </p:nvPicPr>
        <p:blipFill>
          <a:blip r:embed="rId3"/>
          <a:srcRect l="11600" r="11600"/>
          <a:stretch>
            <a:fillRect/>
          </a:stretch>
        </p:blipFill>
        <p:spPr>
          <a:xfrm>
            <a:off x="642938" y="285750"/>
            <a:ext cx="7786687" cy="4929188"/>
          </a:xfr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Заголовок 1"/>
          <p:cNvSpPr>
            <a:spLocks noGrp="1"/>
          </p:cNvSpPr>
          <p:nvPr>
            <p:ph type="title"/>
          </p:nvPr>
        </p:nvSpPr>
        <p:spPr>
          <a:xfrm>
            <a:off x="457200" y="273050"/>
            <a:ext cx="8401050" cy="727075"/>
          </a:xfrm>
        </p:spPr>
        <p:txBody>
          <a:bodyPr/>
          <a:lstStyle/>
          <a:p>
            <a:pPr algn="ctr" eaLnBrk="1" hangingPunct="1"/>
            <a:r>
              <a:rPr lang="en-US" sz="3200" smtClean="0">
                <a:latin typeface="Bookman Old Style" pitchFamily="18" charset="0"/>
                <a:cs typeface="Times New Roman" pitchFamily="18" charset="0"/>
              </a:rPr>
              <a:t>Kemerovo region/KUZBASS/</a:t>
            </a:r>
            <a:endParaRPr lang="ru-RU" sz="3200" smtClean="0">
              <a:latin typeface="Bookman Old Style" pitchFamily="18" charset="0"/>
              <a:cs typeface="Times New Roman" pitchFamily="18" charset="0"/>
            </a:endParaRPr>
          </a:p>
        </p:txBody>
      </p:sp>
      <p:sp>
        <p:nvSpPr>
          <p:cNvPr id="3" name="Содержимое 2"/>
          <p:cNvSpPr>
            <a:spLocks noGrp="1"/>
          </p:cNvSpPr>
          <p:nvPr>
            <p:ph idx="1"/>
          </p:nvPr>
        </p:nvSpPr>
        <p:spPr>
          <a:xfrm>
            <a:off x="4286250" y="1428750"/>
            <a:ext cx="4357688" cy="4857750"/>
          </a:xfrm>
        </p:spPr>
        <p:txBody>
          <a:bodyPr rtlCol="0">
            <a:normAutofit fontScale="25000" lnSpcReduction="20000"/>
          </a:bodyPr>
          <a:lstStyle/>
          <a:p>
            <a:pPr eaLnBrk="1" fontAlgn="auto" hangingPunct="1">
              <a:spcAft>
                <a:spcPts val="0"/>
              </a:spcAft>
              <a:buFont typeface="Arial" panose="020B0604020202020204" pitchFamily="34" charset="0"/>
              <a:buNone/>
              <a:defRPr/>
            </a:pPr>
            <a:endParaRPr lang="en-US" sz="2600" b="1" dirty="0" smtClean="0">
              <a:solidFill>
                <a:srgbClr val="002060"/>
              </a:solidFill>
              <a:latin typeface="Times New Roman" pitchFamily="18" charset="0"/>
              <a:cs typeface="Times New Roman" pitchFamily="18" charset="0"/>
            </a:endParaRPr>
          </a:p>
          <a:p>
            <a:pPr eaLnBrk="1" fontAlgn="auto" hangingPunct="1">
              <a:spcAft>
                <a:spcPts val="0"/>
              </a:spcAft>
              <a:buFont typeface="Arial" panose="020B0604020202020204" pitchFamily="34" charset="0"/>
              <a:buNone/>
              <a:defRPr/>
            </a:pPr>
            <a:r>
              <a:rPr lang="en-US" sz="9200" b="1" dirty="0" smtClean="0">
                <a:solidFill>
                  <a:srgbClr val="002060"/>
                </a:solidFill>
                <a:latin typeface="Times New Roman" pitchFamily="18" charset="0"/>
                <a:cs typeface="Times New Roman" pitchFamily="18" charset="0"/>
              </a:rPr>
              <a:t>was established in 1943 </a:t>
            </a:r>
          </a:p>
          <a:p>
            <a:pPr eaLnBrk="1" fontAlgn="auto" hangingPunct="1">
              <a:spcAft>
                <a:spcPts val="0"/>
              </a:spcAft>
              <a:buFont typeface="Arial" panose="020B0604020202020204" pitchFamily="34" charset="0"/>
              <a:buNone/>
              <a:defRPr/>
            </a:pPr>
            <a:endParaRPr lang="ru-RU" sz="9200" b="1" dirty="0" smtClean="0">
              <a:solidFill>
                <a:srgbClr val="002060"/>
              </a:solidFill>
              <a:latin typeface="Times New Roman" pitchFamily="18" charset="0"/>
              <a:cs typeface="Times New Roman" pitchFamily="18" charset="0"/>
            </a:endParaRPr>
          </a:p>
          <a:p>
            <a:pPr eaLnBrk="1" fontAlgn="auto" hangingPunct="1">
              <a:spcAft>
                <a:spcPts val="0"/>
              </a:spcAft>
              <a:buFont typeface="Arial" panose="020B0604020202020204" pitchFamily="34" charset="0"/>
              <a:buNone/>
              <a:defRPr/>
            </a:pPr>
            <a:r>
              <a:rPr lang="en-US" sz="9200" b="1" dirty="0" smtClean="0">
                <a:solidFill>
                  <a:srgbClr val="002060"/>
                </a:solidFill>
                <a:latin typeface="Times New Roman" pitchFamily="18" charset="0"/>
                <a:cs typeface="Times New Roman" pitchFamily="18" charset="0"/>
              </a:rPr>
              <a:t>the square is 95,7</a:t>
            </a:r>
          </a:p>
          <a:p>
            <a:pPr eaLnBrk="1" fontAlgn="auto" hangingPunct="1">
              <a:spcAft>
                <a:spcPts val="0"/>
              </a:spcAft>
              <a:buFont typeface="Arial" panose="020B0604020202020204" pitchFamily="34" charset="0"/>
              <a:buNone/>
              <a:defRPr/>
            </a:pPr>
            <a:r>
              <a:rPr lang="en-US" sz="9200" b="1" dirty="0" smtClean="0">
                <a:solidFill>
                  <a:srgbClr val="002060"/>
                </a:solidFill>
                <a:latin typeface="Times New Roman" pitchFamily="18" charset="0"/>
                <a:cs typeface="Times New Roman" pitchFamily="18" charset="0"/>
              </a:rPr>
              <a:t>thousand square kilometers</a:t>
            </a:r>
          </a:p>
          <a:p>
            <a:pPr eaLnBrk="1" fontAlgn="auto" hangingPunct="1">
              <a:spcAft>
                <a:spcPts val="0"/>
              </a:spcAft>
              <a:buFont typeface="Arial" panose="020B0604020202020204" pitchFamily="34" charset="0"/>
              <a:buNone/>
              <a:defRPr/>
            </a:pPr>
            <a:endParaRPr lang="en-US" sz="9200" b="1" dirty="0" smtClean="0">
              <a:solidFill>
                <a:srgbClr val="002060"/>
              </a:solidFill>
              <a:latin typeface="Times New Roman" pitchFamily="18" charset="0"/>
              <a:cs typeface="Times New Roman" pitchFamily="18" charset="0"/>
            </a:endParaRPr>
          </a:p>
          <a:p>
            <a:pPr eaLnBrk="1" fontAlgn="auto" hangingPunct="1">
              <a:spcAft>
                <a:spcPts val="0"/>
              </a:spcAft>
              <a:buFont typeface="Arial" panose="020B0604020202020204" pitchFamily="34" charset="0"/>
              <a:buNone/>
              <a:defRPr/>
            </a:pPr>
            <a:r>
              <a:rPr lang="en-US" sz="9200" b="1" dirty="0" smtClean="0">
                <a:solidFill>
                  <a:srgbClr val="002060"/>
                </a:solidFill>
                <a:latin typeface="Times New Roman" pitchFamily="18" charset="0"/>
                <a:cs typeface="Times New Roman" pitchFamily="18" charset="0"/>
              </a:rPr>
              <a:t>20 cities</a:t>
            </a:r>
          </a:p>
          <a:p>
            <a:pPr eaLnBrk="1" fontAlgn="auto" hangingPunct="1">
              <a:spcAft>
                <a:spcPts val="0"/>
              </a:spcAft>
              <a:buFont typeface="Arial" panose="020B0604020202020204" pitchFamily="34" charset="0"/>
              <a:buNone/>
              <a:defRPr/>
            </a:pPr>
            <a:endParaRPr lang="en-US" sz="9200" b="1" dirty="0" smtClean="0">
              <a:solidFill>
                <a:srgbClr val="002060"/>
              </a:solidFill>
              <a:latin typeface="Times New Roman" pitchFamily="18" charset="0"/>
              <a:cs typeface="Times New Roman" pitchFamily="18" charset="0"/>
            </a:endParaRPr>
          </a:p>
          <a:p>
            <a:pPr eaLnBrk="1" fontAlgn="auto" hangingPunct="1">
              <a:spcAft>
                <a:spcPts val="0"/>
              </a:spcAft>
              <a:buFont typeface="Arial" panose="020B0604020202020204" pitchFamily="34" charset="0"/>
              <a:buNone/>
              <a:defRPr/>
            </a:pPr>
            <a:r>
              <a:rPr lang="en-US" sz="9200" b="1" dirty="0" smtClean="0">
                <a:solidFill>
                  <a:srgbClr val="002060"/>
                </a:solidFill>
                <a:latin typeface="Times New Roman" pitchFamily="18" charset="0"/>
                <a:cs typeface="Times New Roman" pitchFamily="18" charset="0"/>
              </a:rPr>
              <a:t>70 nationalities</a:t>
            </a:r>
          </a:p>
          <a:p>
            <a:pPr eaLnBrk="1" fontAlgn="auto" hangingPunct="1">
              <a:spcAft>
                <a:spcPts val="0"/>
              </a:spcAft>
              <a:buFont typeface="Arial" panose="020B0604020202020204" pitchFamily="34" charset="0"/>
              <a:buNone/>
              <a:defRPr/>
            </a:pPr>
            <a:endParaRPr lang="en-US" sz="9200" b="1" dirty="0" smtClean="0">
              <a:solidFill>
                <a:srgbClr val="002060"/>
              </a:solidFill>
              <a:latin typeface="Times New Roman" pitchFamily="18" charset="0"/>
              <a:cs typeface="Times New Roman" pitchFamily="18" charset="0"/>
            </a:endParaRPr>
          </a:p>
          <a:p>
            <a:pPr eaLnBrk="1" fontAlgn="auto" hangingPunct="1">
              <a:spcAft>
                <a:spcPts val="0"/>
              </a:spcAft>
              <a:buFont typeface="Arial" panose="020B0604020202020204" pitchFamily="34" charset="0"/>
              <a:buNone/>
              <a:defRPr/>
            </a:pPr>
            <a:r>
              <a:rPr lang="en-US" sz="9200" b="1" dirty="0" smtClean="0">
                <a:solidFill>
                  <a:srgbClr val="002060"/>
                </a:solidFill>
                <a:latin typeface="Times New Roman" pitchFamily="18" charset="0"/>
                <a:cs typeface="Times New Roman" pitchFamily="18" charset="0"/>
              </a:rPr>
              <a:t>the population is about 3 million people</a:t>
            </a:r>
          </a:p>
          <a:p>
            <a:pPr eaLnBrk="1" fontAlgn="auto" hangingPunct="1">
              <a:spcAft>
                <a:spcPts val="0"/>
              </a:spcAft>
              <a:buFont typeface="Arial" panose="020B0604020202020204" pitchFamily="34" charset="0"/>
              <a:buChar char="•"/>
              <a:defRPr/>
            </a:pPr>
            <a:endParaRPr lang="ru-RU" sz="9200" dirty="0"/>
          </a:p>
        </p:txBody>
      </p:sp>
      <p:sp>
        <p:nvSpPr>
          <p:cNvPr id="6148" name="Текст 3"/>
          <p:cNvSpPr>
            <a:spLocks noGrp="1"/>
          </p:cNvSpPr>
          <p:nvPr>
            <p:ph type="body" sz="half" idx="2"/>
          </p:nvPr>
        </p:nvSpPr>
        <p:spPr>
          <a:xfrm>
            <a:off x="357188" y="1143000"/>
            <a:ext cx="2786062" cy="4976813"/>
          </a:xfrm>
        </p:spPr>
        <p:txBody>
          <a:bodyPr/>
          <a:lstStyle/>
          <a:p>
            <a:pPr eaLnBrk="1" hangingPunct="1"/>
            <a:endParaRPr lang="en-US" b="1" smtClean="0">
              <a:solidFill>
                <a:srgbClr val="002060"/>
              </a:solidFill>
            </a:endParaRPr>
          </a:p>
          <a:p>
            <a:pPr eaLnBrk="1" hangingPunct="1"/>
            <a:endParaRPr lang="en-US" b="1" smtClean="0">
              <a:solidFill>
                <a:srgbClr val="002060"/>
              </a:solidFill>
            </a:endParaRPr>
          </a:p>
          <a:p>
            <a:pPr eaLnBrk="1" hangingPunct="1"/>
            <a:endParaRPr lang="en-US" b="1" smtClean="0">
              <a:solidFill>
                <a:srgbClr val="002060"/>
              </a:solidFill>
            </a:endParaRPr>
          </a:p>
          <a:p>
            <a:pPr eaLnBrk="1" hangingPunct="1"/>
            <a:endParaRPr lang="en-US" b="1" smtClean="0">
              <a:solidFill>
                <a:srgbClr val="002060"/>
              </a:solidFill>
            </a:endParaRPr>
          </a:p>
          <a:p>
            <a:pPr eaLnBrk="1" hangingPunct="1"/>
            <a:endParaRPr lang="en-US" b="1" smtClean="0">
              <a:solidFill>
                <a:srgbClr val="002060"/>
              </a:solidFill>
            </a:endParaRPr>
          </a:p>
          <a:p>
            <a:pPr eaLnBrk="1" hangingPunct="1"/>
            <a:endParaRPr lang="en-US" b="1" smtClean="0">
              <a:solidFill>
                <a:srgbClr val="002060"/>
              </a:solidFill>
            </a:endParaRPr>
          </a:p>
          <a:p>
            <a:pPr eaLnBrk="1" hangingPunct="1"/>
            <a:endParaRPr lang="en-US" b="1" smtClean="0">
              <a:solidFill>
                <a:srgbClr val="002060"/>
              </a:solidFill>
            </a:endParaRPr>
          </a:p>
          <a:p>
            <a:pPr eaLnBrk="1" hangingPunct="1"/>
            <a:endParaRPr lang="en-US" b="1" smtClean="0">
              <a:solidFill>
                <a:srgbClr val="002060"/>
              </a:solidFill>
            </a:endParaRPr>
          </a:p>
          <a:p>
            <a:pPr eaLnBrk="1" hangingPunct="1"/>
            <a:endParaRPr lang="en-US" b="1" smtClean="0">
              <a:solidFill>
                <a:srgbClr val="002060"/>
              </a:solidFill>
            </a:endParaRPr>
          </a:p>
          <a:p>
            <a:pPr eaLnBrk="1" hangingPunct="1"/>
            <a:endParaRPr lang="ru-RU" smtClean="0"/>
          </a:p>
          <a:p>
            <a:pPr eaLnBrk="1" hangingPunct="1"/>
            <a:r>
              <a:rPr lang="en-US" b="1" smtClean="0">
                <a:solidFill>
                  <a:srgbClr val="002060"/>
                </a:solidFill>
                <a:latin typeface="Times New Roman" pitchFamily="18" charset="0"/>
                <a:cs typeface="Times New Roman" pitchFamily="18" charset="0"/>
              </a:rPr>
              <a:t>wa</a:t>
            </a:r>
            <a:endParaRPr lang="ru-RU" smtClean="0"/>
          </a:p>
        </p:txBody>
      </p:sp>
      <p:pic>
        <p:nvPicPr>
          <p:cNvPr id="6149" name="Picture 2" descr="Карта"/>
          <p:cNvPicPr>
            <a:picLocks noChangeAspect="1" noChangeArrowheads="1"/>
          </p:cNvPicPr>
          <p:nvPr/>
        </p:nvPicPr>
        <p:blipFill>
          <a:blip r:embed="rId2"/>
          <a:srcRect/>
          <a:stretch>
            <a:fillRect/>
          </a:stretch>
        </p:blipFill>
        <p:spPr bwMode="auto">
          <a:xfrm>
            <a:off x="285750" y="1357313"/>
            <a:ext cx="3732213" cy="5072062"/>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Заголовок 1"/>
          <p:cNvSpPr>
            <a:spLocks noGrp="1"/>
          </p:cNvSpPr>
          <p:nvPr>
            <p:ph type="title"/>
          </p:nvPr>
        </p:nvSpPr>
        <p:spPr>
          <a:xfrm>
            <a:off x="457200" y="273050"/>
            <a:ext cx="7758113" cy="941388"/>
          </a:xfrm>
        </p:spPr>
        <p:txBody>
          <a:bodyPr/>
          <a:lstStyle/>
          <a:p>
            <a:pPr algn="ctr" eaLnBrk="1" hangingPunct="1"/>
            <a:r>
              <a:rPr lang="en-US" sz="3200" smtClean="0">
                <a:latin typeface="Times New Roman" pitchFamily="18" charset="0"/>
                <a:cs typeface="Times New Roman" pitchFamily="18" charset="0"/>
              </a:rPr>
              <a:t>THE  COATS  OF  ARMS  OF KEMEROVO  REGION</a:t>
            </a:r>
            <a:r>
              <a:rPr lang="en-US" sz="3200" smtClean="0">
                <a:latin typeface="Bookman Old Style" pitchFamily="18" charset="0"/>
                <a:cs typeface="Times New Roman" pitchFamily="18" charset="0"/>
              </a:rPr>
              <a:t>/KUZBASS/</a:t>
            </a:r>
            <a:endParaRPr lang="ru-RU" sz="3200" smtClean="0">
              <a:latin typeface="Times New Roman" pitchFamily="18" charset="0"/>
              <a:cs typeface="Times New Roman" pitchFamily="18" charset="0"/>
            </a:endParaRPr>
          </a:p>
        </p:txBody>
      </p:sp>
      <p:pic>
        <p:nvPicPr>
          <p:cNvPr id="7171" name="Picture 2"/>
          <p:cNvPicPr>
            <a:picLocks noGrp="1" noChangeAspect="1" noChangeArrowheads="1"/>
          </p:cNvPicPr>
          <p:nvPr>
            <p:ph idx="1"/>
          </p:nvPr>
        </p:nvPicPr>
        <p:blipFill>
          <a:blip r:embed="rId2" cstate="email">
            <a:extLst>
              <a:ext uri="{28A0092B-C50C-407E-A947-70E740481C1C}">
                <a14:useLocalDpi xmlns:a14="http://schemas.microsoft.com/office/drawing/2010/main"/>
              </a:ext>
            </a:extLst>
          </a:blip>
          <a:srcRect/>
          <a:stretch>
            <a:fillRect/>
          </a:stretch>
        </p:blipFill>
        <p:spPr>
          <a:xfrm>
            <a:off x="4786313" y="1428750"/>
            <a:ext cx="3825875" cy="4500563"/>
          </a:xfrm>
        </p:spPr>
      </p:pic>
      <p:sp>
        <p:nvSpPr>
          <p:cNvPr id="7172" name="Текст 3"/>
          <p:cNvSpPr>
            <a:spLocks noGrp="1"/>
          </p:cNvSpPr>
          <p:nvPr>
            <p:ph type="body" sz="half" idx="2"/>
          </p:nvPr>
        </p:nvSpPr>
        <p:spPr>
          <a:xfrm>
            <a:off x="457200" y="1435100"/>
            <a:ext cx="3543300" cy="4922838"/>
          </a:xfrm>
        </p:spPr>
        <p:txBody>
          <a:bodyPr/>
          <a:lstStyle/>
          <a:p>
            <a:pPr algn="ctr" eaLnBrk="1" hangingPunct="1">
              <a:lnSpc>
                <a:spcPct val="150000"/>
              </a:lnSpc>
            </a:pPr>
            <a:r>
              <a:rPr lang="ru-RU" sz="3200" smtClean="0">
                <a:latin typeface="Times New Roman" pitchFamily="18" charset="0"/>
                <a:cs typeface="Times New Roman" pitchFamily="18" charset="0"/>
              </a:rPr>
              <a:t>  </a:t>
            </a:r>
            <a:r>
              <a:rPr lang="en-US" sz="3200" smtClean="0">
                <a:latin typeface="Times New Roman" pitchFamily="18" charset="0"/>
                <a:cs typeface="Times New Roman" pitchFamily="18" charset="0"/>
              </a:rPr>
              <a:t>The Kemerovo region coat of arms represents its natural resources,</a:t>
            </a:r>
            <a:r>
              <a:rPr lang="ru-RU" sz="3200" smtClean="0">
                <a:latin typeface="Times New Roman" pitchFamily="18" charset="0"/>
                <a:cs typeface="Times New Roman" pitchFamily="18" charset="0"/>
              </a:rPr>
              <a:t> </a:t>
            </a:r>
            <a:r>
              <a:rPr lang="en-US" sz="3200" smtClean="0">
                <a:latin typeface="Times New Roman" pitchFamily="18" charset="0"/>
                <a:cs typeface="Times New Roman" pitchFamily="18" charset="0"/>
              </a:rPr>
              <a:t>industry and agriculture.</a:t>
            </a:r>
            <a:endParaRPr lang="ru-RU" sz="3200" smtClean="0">
              <a:latin typeface="Times New Roman" pitchFamily="18" charset="0"/>
              <a:cs typeface="Times New Roman" pitchFamily="18" charset="0"/>
            </a:endParaRPr>
          </a:p>
          <a:p>
            <a:pPr eaLnBrk="1" hangingPunct="1"/>
            <a:endParaRPr lang="ru-RU" sz="3200" smtClean="0">
              <a:latin typeface="Times New Roman" pitchFamily="18" charset="0"/>
              <a:cs typeface="Times New Roman" pitchFamily="18"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285750"/>
            <a:ext cx="9144000" cy="1500188"/>
          </a:xfrm>
        </p:spPr>
        <p:txBody>
          <a:bodyPr rtlCol="0">
            <a:normAutofit fontScale="90000"/>
          </a:bodyPr>
          <a:lstStyle/>
          <a:p>
            <a:pPr algn="ctr" eaLnBrk="1" fontAlgn="auto" hangingPunct="1">
              <a:spcAft>
                <a:spcPts val="0"/>
              </a:spcAft>
              <a:defRPr/>
            </a:pP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ru-RU" sz="3600" dirty="0"/>
              <a:t/>
            </a:r>
            <a:br>
              <a:rPr lang="ru-RU" sz="3600" dirty="0"/>
            </a:br>
            <a:r>
              <a:rPr lang="en-US" sz="3600" dirty="0" smtClean="0">
                <a:latin typeface="Times New Roman" pitchFamily="18" charset="0"/>
                <a:cs typeface="Times New Roman" pitchFamily="18" charset="0"/>
              </a:rPr>
              <a:t>THE FLAG </a:t>
            </a:r>
            <a:br>
              <a:rPr lang="en-US" sz="3600" dirty="0" smtClean="0">
                <a:latin typeface="Times New Roman" pitchFamily="18" charset="0"/>
                <a:cs typeface="Times New Roman" pitchFamily="18" charset="0"/>
              </a:rPr>
            </a:br>
            <a:r>
              <a:rPr lang="en-US" sz="3600" dirty="0" smtClean="0">
                <a:latin typeface="Times New Roman" pitchFamily="18" charset="0"/>
                <a:cs typeface="Times New Roman" pitchFamily="18" charset="0"/>
              </a:rPr>
              <a:t>OF KEMEROVO REGION/KUZBASS/</a:t>
            </a:r>
            <a:endParaRPr lang="ru-RU" sz="3600" dirty="0">
              <a:latin typeface="Times New Roman" pitchFamily="18" charset="0"/>
              <a:cs typeface="Times New Roman" pitchFamily="18" charset="0"/>
            </a:endParaRPr>
          </a:p>
        </p:txBody>
      </p:sp>
      <p:pic>
        <p:nvPicPr>
          <p:cNvPr id="8195" name="Picture 3"/>
          <p:cNvPicPr>
            <a:picLocks noGrp="1" noChangeAspect="1" noChangeArrowheads="1"/>
          </p:cNvPicPr>
          <p:nvPr>
            <p:ph idx="1"/>
          </p:nvPr>
        </p:nvPicPr>
        <p:blipFill>
          <a:blip r:embed="rId2" cstate="email">
            <a:extLst>
              <a:ext uri="{28A0092B-C50C-407E-A947-70E740481C1C}">
                <a14:useLocalDpi xmlns:a14="http://schemas.microsoft.com/office/drawing/2010/main"/>
              </a:ext>
            </a:extLst>
          </a:blip>
          <a:srcRect/>
          <a:stretch>
            <a:fillRect/>
          </a:stretch>
        </p:blipFill>
        <p:spPr>
          <a:xfrm>
            <a:off x="4071938" y="1497013"/>
            <a:ext cx="4614862" cy="3405187"/>
          </a:xfrm>
        </p:spPr>
      </p:pic>
      <p:sp>
        <p:nvSpPr>
          <p:cNvPr id="8196" name="Текст 3"/>
          <p:cNvSpPr>
            <a:spLocks noGrp="1"/>
          </p:cNvSpPr>
          <p:nvPr>
            <p:ph type="body" sz="half" idx="2"/>
          </p:nvPr>
        </p:nvSpPr>
        <p:spPr>
          <a:xfrm>
            <a:off x="214313" y="928688"/>
            <a:ext cx="3571875" cy="5429250"/>
          </a:xfrm>
        </p:spPr>
        <p:txBody>
          <a:bodyPr/>
          <a:lstStyle/>
          <a:p>
            <a:pPr algn="ctr" eaLnBrk="1" hangingPunct="1">
              <a:lnSpc>
                <a:spcPct val="150000"/>
              </a:lnSpc>
            </a:pPr>
            <a:endParaRPr lang="en-US" sz="2800" smtClean="0">
              <a:latin typeface="Times New Roman" pitchFamily="18" charset="0"/>
              <a:cs typeface="Times New Roman" pitchFamily="18" charset="0"/>
            </a:endParaRPr>
          </a:p>
          <a:p>
            <a:pPr algn="ctr" eaLnBrk="1" hangingPunct="1">
              <a:lnSpc>
                <a:spcPct val="150000"/>
              </a:lnSpc>
            </a:pPr>
            <a:r>
              <a:rPr lang="ru-RU" sz="2800" smtClean="0">
                <a:latin typeface="Times New Roman" pitchFamily="18" charset="0"/>
                <a:cs typeface="Times New Roman" pitchFamily="18" charset="0"/>
              </a:rPr>
              <a:t> </a:t>
            </a:r>
            <a:r>
              <a:rPr lang="en-US" sz="2800" smtClean="0">
                <a:latin typeface="Times New Roman" pitchFamily="18" charset="0"/>
                <a:cs typeface="Times New Roman" pitchFamily="18" charset="0"/>
              </a:rPr>
              <a:t>The flag of Kemerovo region is a red rectangle with a blue stripe, where the coat of arms of Kemerovo region is set.</a:t>
            </a:r>
            <a:endParaRPr lang="ru-RU" sz="2800" smtClean="0">
              <a:latin typeface="Times New Roman" pitchFamily="18" charset="0"/>
              <a:cs typeface="Times New Roman" pitchFamily="18" charset="0"/>
            </a:endParaRPr>
          </a:p>
          <a:p>
            <a:pPr eaLnBrk="1" hangingPunct="1"/>
            <a:endParaRPr lang="ru-RU"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Заголовок 1"/>
          <p:cNvSpPr>
            <a:spLocks noGrp="1"/>
          </p:cNvSpPr>
          <p:nvPr>
            <p:ph type="title"/>
          </p:nvPr>
        </p:nvSpPr>
        <p:spPr>
          <a:xfrm>
            <a:off x="457200" y="214313"/>
            <a:ext cx="8229600" cy="571500"/>
          </a:xfrm>
        </p:spPr>
        <p:txBody>
          <a:bodyPr/>
          <a:lstStyle/>
          <a:p>
            <a:pPr eaLnBrk="1" hangingPunct="1"/>
            <a:r>
              <a:rPr lang="en-US" sz="2800" b="1" smtClean="0">
                <a:latin typeface="Times New Roman" pitchFamily="18" charset="0"/>
                <a:cs typeface="Times New Roman" pitchFamily="18" charset="0"/>
              </a:rPr>
              <a:t>The hymn of Kuzbass</a:t>
            </a:r>
            <a:endParaRPr lang="ru-RU" sz="2800" b="1" smtClean="0">
              <a:latin typeface="Times New Roman" pitchFamily="18" charset="0"/>
              <a:cs typeface="Times New Roman" pitchFamily="18" charset="0"/>
            </a:endParaRPr>
          </a:p>
        </p:txBody>
      </p:sp>
      <p:pic>
        <p:nvPicPr>
          <p:cNvPr id="9219" name="Содержимое 3" descr="3.tif"/>
          <p:cNvPicPr>
            <a:picLocks noGrp="1" noChangeAspect="1"/>
          </p:cNvPicPr>
          <p:nvPr>
            <p:ph idx="1"/>
          </p:nvPr>
        </p:nvPicPr>
        <p:blipFill>
          <a:blip r:embed="rId3" cstate="email">
            <a:clrChange>
              <a:clrFrom>
                <a:srgbClr val="FFFFFF"/>
              </a:clrFrom>
              <a:clrTo>
                <a:srgbClr val="FFFFFF">
                  <a:alpha val="0"/>
                </a:srgbClr>
              </a:clrTo>
            </a:clrChange>
            <a:lum contrast="40000"/>
            <a:extLst>
              <a:ext uri="{28A0092B-C50C-407E-A947-70E740481C1C}">
                <a14:useLocalDpi xmlns:a14="http://schemas.microsoft.com/office/drawing/2010/main"/>
              </a:ext>
            </a:extLst>
          </a:blip>
          <a:srcRect t="11530"/>
          <a:stretch>
            <a:fillRect/>
          </a:stretch>
        </p:blipFill>
        <p:spPr>
          <a:xfrm>
            <a:off x="500063" y="714375"/>
            <a:ext cx="8143875" cy="5715000"/>
          </a:xfrm>
        </p:spPr>
      </p:pic>
      <p:pic>
        <p:nvPicPr>
          <p:cNvPr id="5" name="002_Gimn_Kuzbassa_sokr_-_002_Gimn_Kuzbassa_sokr__muzofon.com.mp3">
            <a:hlinkClick r:id="" action="ppaction://media"/>
          </p:cNvPr>
          <p:cNvPicPr>
            <a:picLocks noRot="1" noChangeAspect="1"/>
          </p:cNvPicPr>
          <p:nvPr>
            <a:audioFile r:link="rId1"/>
          </p:nvPr>
        </p:nvPicPr>
        <p:blipFill>
          <a:blip r:embed="rId4"/>
          <a:srcRect/>
          <a:stretch>
            <a:fillRect/>
          </a:stretch>
        </p:blipFill>
        <p:spPr bwMode="auto">
          <a:xfrm>
            <a:off x="4419600" y="3276600"/>
            <a:ext cx="304800"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8543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Заголовок 1"/>
          <p:cNvSpPr>
            <a:spLocks noGrp="1"/>
          </p:cNvSpPr>
          <p:nvPr>
            <p:ph type="title"/>
          </p:nvPr>
        </p:nvSpPr>
        <p:spPr>
          <a:xfrm>
            <a:off x="214313" y="214313"/>
            <a:ext cx="8572500" cy="571500"/>
          </a:xfrm>
        </p:spPr>
        <p:txBody>
          <a:bodyPr/>
          <a:lstStyle/>
          <a:p>
            <a:pPr algn="ctr" eaLnBrk="1" hangingPunct="1"/>
            <a:r>
              <a:rPr lang="en-US" sz="2400" smtClean="0">
                <a:latin typeface="Times New Roman" pitchFamily="18" charset="0"/>
                <a:cs typeface="Times New Roman" pitchFamily="18" charset="0"/>
              </a:rPr>
              <a:t>THE GOVERNOR OF KEMEROVO REGION/ KUZBASS</a:t>
            </a:r>
            <a:endParaRPr lang="ru-RU" sz="2400" smtClean="0">
              <a:latin typeface="Times New Roman" pitchFamily="18" charset="0"/>
              <a:cs typeface="Times New Roman" pitchFamily="18" charset="0"/>
            </a:endParaRPr>
          </a:p>
        </p:txBody>
      </p:sp>
      <p:sp>
        <p:nvSpPr>
          <p:cNvPr id="10243" name="Содержимое 2"/>
          <p:cNvSpPr>
            <a:spLocks noGrp="1"/>
          </p:cNvSpPr>
          <p:nvPr>
            <p:ph idx="1"/>
          </p:nvPr>
        </p:nvSpPr>
        <p:spPr>
          <a:xfrm>
            <a:off x="5357813" y="1357313"/>
            <a:ext cx="3571875" cy="5214937"/>
          </a:xfrm>
        </p:spPr>
        <p:txBody>
          <a:bodyPr/>
          <a:lstStyle/>
          <a:p>
            <a:pPr algn="ctr" eaLnBrk="1" hangingPunct="1">
              <a:buFont typeface="Wingdings 2" pitchFamily="18" charset="2"/>
              <a:buNone/>
            </a:pPr>
            <a:r>
              <a:rPr lang="ru-RU" sz="2800" smtClean="0">
                <a:latin typeface="Times New Roman" pitchFamily="18" charset="0"/>
                <a:cs typeface="Times New Roman" pitchFamily="18" charset="0"/>
              </a:rPr>
              <a:t>   </a:t>
            </a:r>
            <a:r>
              <a:rPr lang="en-US" sz="2800" smtClean="0">
                <a:latin typeface="Times New Roman" pitchFamily="18" charset="0"/>
                <a:cs typeface="Times New Roman" pitchFamily="18" charset="0"/>
              </a:rPr>
              <a:t>The governor of Kemerovo region</a:t>
            </a:r>
            <a:r>
              <a:rPr lang="ru-RU" sz="2800" smtClean="0">
                <a:latin typeface="Times New Roman" pitchFamily="18" charset="0"/>
                <a:cs typeface="Times New Roman" pitchFamily="18" charset="0"/>
              </a:rPr>
              <a:t> </a:t>
            </a:r>
            <a:r>
              <a:rPr lang="en-US" sz="2800" smtClean="0">
                <a:latin typeface="Times New Roman" pitchFamily="18" charset="0"/>
                <a:cs typeface="Times New Roman" pitchFamily="18" charset="0"/>
              </a:rPr>
              <a:t>is </a:t>
            </a:r>
            <a:r>
              <a:rPr lang="ru-RU" sz="2800" smtClean="0">
                <a:latin typeface="Times New Roman" pitchFamily="18" charset="0"/>
                <a:cs typeface="Times New Roman" pitchFamily="18" charset="0"/>
              </a:rPr>
              <a:t> </a:t>
            </a:r>
            <a:r>
              <a:rPr lang="en-US" sz="2800" smtClean="0">
                <a:latin typeface="Times New Roman" pitchFamily="18" charset="0"/>
                <a:cs typeface="Times New Roman" pitchFamily="18" charset="0"/>
              </a:rPr>
              <a:t>Sergey  Tsivilev.  He was born on the 21</a:t>
            </a:r>
            <a:r>
              <a:rPr lang="en-US" sz="2800" baseline="72000" smtClean="0">
                <a:latin typeface="Times New Roman" pitchFamily="18" charset="0"/>
                <a:cs typeface="Times New Roman" pitchFamily="18" charset="0"/>
              </a:rPr>
              <a:t>nd </a:t>
            </a:r>
            <a:r>
              <a:rPr lang="en-US" sz="2800" smtClean="0">
                <a:latin typeface="Times New Roman" pitchFamily="18" charset="0"/>
                <a:cs typeface="Times New Roman" pitchFamily="18" charset="0"/>
              </a:rPr>
              <a:t>of September in 1961 in Zhdanov.</a:t>
            </a:r>
          </a:p>
          <a:p>
            <a:pPr algn="ctr" eaLnBrk="1" hangingPunct="1">
              <a:buFont typeface="Wingdings 2" pitchFamily="18" charset="2"/>
              <a:buNone/>
            </a:pPr>
            <a:r>
              <a:rPr lang="ru-RU" sz="2800" smtClean="0">
                <a:latin typeface="Times New Roman" pitchFamily="18" charset="0"/>
                <a:cs typeface="Times New Roman" pitchFamily="18" charset="0"/>
              </a:rPr>
              <a:t>        </a:t>
            </a:r>
            <a:r>
              <a:rPr lang="en-US" sz="2800" smtClean="0">
                <a:latin typeface="Times New Roman" pitchFamily="18" charset="0"/>
                <a:cs typeface="Times New Roman" pitchFamily="18" charset="0"/>
              </a:rPr>
              <a:t>He is the Head of Kemerovo region’s Administration since 2018. </a:t>
            </a:r>
          </a:p>
          <a:p>
            <a:pPr algn="just" eaLnBrk="1" hangingPunct="1">
              <a:buFont typeface="Wingdings 2" pitchFamily="18" charset="2"/>
              <a:buNone/>
            </a:pPr>
            <a:r>
              <a:rPr lang="ru-RU" sz="2400" smtClean="0">
                <a:latin typeface="Times New Roman" pitchFamily="18" charset="0"/>
                <a:cs typeface="Times New Roman" pitchFamily="18" charset="0"/>
              </a:rPr>
              <a:t>     </a:t>
            </a:r>
          </a:p>
        </p:txBody>
      </p:sp>
      <p:sp>
        <p:nvSpPr>
          <p:cNvPr id="10244" name="Текст 3"/>
          <p:cNvSpPr>
            <a:spLocks noGrp="1"/>
          </p:cNvSpPr>
          <p:nvPr>
            <p:ph type="body" sz="half" idx="2"/>
          </p:nvPr>
        </p:nvSpPr>
        <p:spPr/>
        <p:txBody>
          <a:bodyPr/>
          <a:lstStyle/>
          <a:p>
            <a:pPr eaLnBrk="1" hangingPunct="1"/>
            <a:endParaRPr lang="ru-RU" smtClean="0"/>
          </a:p>
        </p:txBody>
      </p:sp>
      <p:pic>
        <p:nvPicPr>
          <p:cNvPr id="10245" name="Picture 7" descr="C:\Users\User\Desktop\image.jpe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14313" y="1214438"/>
            <a:ext cx="4929187" cy="5195887"/>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Тема Office">
  <a:themeElements>
    <a:clrScheme name="Литейная">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Городская">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1351</TotalTime>
  <Words>2063</Words>
  <Application>Microsoft Office PowerPoint</Application>
  <PresentationFormat>Экран (4:3)</PresentationFormat>
  <Paragraphs>167</Paragraphs>
  <Slides>32</Slides>
  <Notes>0</Notes>
  <HiddenSlides>0</HiddenSlides>
  <MMClips>1</MMClips>
  <ScaleCrop>false</ScaleCrop>
  <HeadingPairs>
    <vt:vector size="6" baseType="variant">
      <vt:variant>
        <vt:lpstr>Использованные шрифты</vt:lpstr>
      </vt:variant>
      <vt:variant>
        <vt:i4>8</vt:i4>
      </vt:variant>
      <vt:variant>
        <vt:lpstr>Тема</vt:lpstr>
      </vt:variant>
      <vt:variant>
        <vt:i4>1</vt:i4>
      </vt:variant>
      <vt:variant>
        <vt:lpstr>Заголовки слайдов</vt:lpstr>
      </vt:variant>
      <vt:variant>
        <vt:i4>32</vt:i4>
      </vt:variant>
    </vt:vector>
  </HeadingPairs>
  <TitlesOfParts>
    <vt:vector size="41" baseType="lpstr">
      <vt:lpstr>Arial</vt:lpstr>
      <vt:lpstr>Arial Narrow</vt:lpstr>
      <vt:lpstr>Book Antiqua</vt:lpstr>
      <vt:lpstr>Bookman Old Style</vt:lpstr>
      <vt:lpstr>Calibri</vt:lpstr>
      <vt:lpstr>Georgia</vt:lpstr>
      <vt:lpstr>Times New Roman</vt:lpstr>
      <vt:lpstr>Wingdings 2</vt:lpstr>
      <vt:lpstr>Тема Office</vt:lpstr>
      <vt:lpstr> Kuzbass is my native land –  300th anniversary of Kuzbass </vt:lpstr>
      <vt:lpstr>    «Любовь к Отчизне начинается  с любви к своей малой Родине – месту, где человек родился. Постепенно расширяясь, эта любовь переходит в любовь к своему государству, к его истории, его прошлому и настоящему, а затем и ко всему человечеству»                                                                                           Д.С.Лихачёв    </vt:lpstr>
      <vt:lpstr>Презентация PowerPoint</vt:lpstr>
      <vt:lpstr>      Location of Kemerovo region in Russia</vt:lpstr>
      <vt:lpstr>Kemerovo region/KUZBASS/</vt:lpstr>
      <vt:lpstr>THE  COATS  OF  ARMS  OF KEMEROVO  REGION/KUZBASS/</vt:lpstr>
      <vt:lpstr>                 THE FLAG  OF KEMEROVO REGION/KUZBASS/</vt:lpstr>
      <vt:lpstr>The hymn of Kuzbass</vt:lpstr>
      <vt:lpstr>THE GOVERNOR OF KEMEROVO REGION/ KUZBASS</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Kuzbass </vt:lpstr>
      <vt:lpstr>Презентация PowerPoint</vt:lpstr>
      <vt:lpstr>Презентация PowerPoint</vt:lpstr>
      <vt:lpstr> Quiz “ Do you know Kemerovо Oblast?” </vt:lpstr>
      <vt:lpstr>Презентация PowerPoint</vt:lpstr>
      <vt:lpstr> Agree  or  Disagree. </vt:lpstr>
      <vt:lpstr>   Translate:  </vt:lpstr>
      <vt:lpstr>Презентация PowerPoint</vt:lpstr>
      <vt:lpstr>Thank you for your attention!</vt:lpstr>
      <vt:lpstr>Презентация PowerPoint</vt:lpstr>
      <vt:lpstr>Презентация PowerPoint</vt:lpstr>
      <vt:lpstr>Презентация PowerPoint</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AV</dc:creator>
  <cp:lastModifiedBy>ИТ Отдел ИМЦ</cp:lastModifiedBy>
  <cp:revision>136</cp:revision>
  <dcterms:created xsi:type="dcterms:W3CDTF">2015-10-26T16:53:15Z</dcterms:created>
  <dcterms:modified xsi:type="dcterms:W3CDTF">2024-02-07T08:54:55Z</dcterms:modified>
</cp:coreProperties>
</file>